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5"/>
  </p:notesMasterIdLst>
  <p:handoutMasterIdLst>
    <p:handoutMasterId r:id="rId56"/>
  </p:handoutMasterIdLst>
  <p:sldIdLst>
    <p:sldId id="1233" r:id="rId5"/>
    <p:sldId id="1187" r:id="rId6"/>
    <p:sldId id="1170" r:id="rId7"/>
    <p:sldId id="1206" r:id="rId8"/>
    <p:sldId id="1188" r:id="rId9"/>
    <p:sldId id="1282" r:id="rId10"/>
    <p:sldId id="1315" r:id="rId11"/>
    <p:sldId id="1300" r:id="rId12"/>
    <p:sldId id="1262" r:id="rId13"/>
    <p:sldId id="1265" r:id="rId14"/>
    <p:sldId id="1267" r:id="rId15"/>
    <p:sldId id="1318" r:id="rId16"/>
    <p:sldId id="1310" r:id="rId17"/>
    <p:sldId id="1316" r:id="rId18"/>
    <p:sldId id="1308" r:id="rId19"/>
    <p:sldId id="1293" r:id="rId20"/>
    <p:sldId id="1172" r:id="rId21"/>
    <p:sldId id="1254" r:id="rId22"/>
    <p:sldId id="1298" r:id="rId23"/>
    <p:sldId id="1299" r:id="rId24"/>
    <p:sldId id="1317" r:id="rId25"/>
    <p:sldId id="1229" r:id="rId26"/>
    <p:sldId id="1292" r:id="rId27"/>
    <p:sldId id="1296" r:id="rId28"/>
    <p:sldId id="1302" r:id="rId29"/>
    <p:sldId id="1311" r:id="rId30"/>
    <p:sldId id="1313" r:id="rId31"/>
    <p:sldId id="1303" r:id="rId32"/>
    <p:sldId id="1294" r:id="rId33"/>
    <p:sldId id="1291" r:id="rId34"/>
    <p:sldId id="1287" r:id="rId35"/>
    <p:sldId id="1304" r:id="rId36"/>
    <p:sldId id="1320" r:id="rId37"/>
    <p:sldId id="1321" r:id="rId38"/>
    <p:sldId id="1160" r:id="rId39"/>
    <p:sldId id="1140" r:id="rId40"/>
    <p:sldId id="1297" r:id="rId41"/>
    <p:sldId id="1312" r:id="rId42"/>
    <p:sldId id="1305" r:id="rId43"/>
    <p:sldId id="1306" r:id="rId44"/>
    <p:sldId id="1289" r:id="rId45"/>
    <p:sldId id="1307" r:id="rId46"/>
    <p:sldId id="1285" r:id="rId47"/>
    <p:sldId id="1252" r:id="rId48"/>
    <p:sldId id="1232" r:id="rId49"/>
    <p:sldId id="1072" r:id="rId50"/>
    <p:sldId id="1314" r:id="rId51"/>
    <p:sldId id="1201" r:id="rId52"/>
    <p:sldId id="311" r:id="rId53"/>
    <p:sldId id="114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C1551B-DD4F-B672-4F4A-DE0AAD62A60D}" name="Gleeson, Ann Marie (DESE)" initials="G(" userId="S::annmarie.gleeson@mass.gov::4b205d87-d00d-41a8-9899-2e3c3e623217"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 id="{739D309D-4C34-4097-D726-46C62F4F2F97}" name="Holly Woodruff" initials="HW" userId="S::holly.woodruff@pearson.com::bd40664c-d0f9-47f6-9555-8f1bf1ec3b14" providerId="AD"/>
  <p188:author id="{D2B726C1-6B67-7C9B-17B0-EF1B90BE53D0}" name="Pelychaty, Robert (DESE)" initials="P(" userId="S::robert.pelychaty@mass.gov::4b7f82dc-9b90-4364-a63e-8be2ecd61eb5" providerId="AD"/>
  <p188:author id="{8E0784C7-A4CA-7647-B0A9-222665956AEB}" name="Ragsdale, David (DESE)" initials="R(" userId="S::david.ragsdale@mass.gov::587e51b7-b7d7-43e1-8411-df89860897aa" providerId="AD"/>
  <p188:author id="{A2AB63E1-59F4-2BBC-B07B-799A89196A5C}" name="Ragsdale, David (DESE)" initials="" userId="S::David.Ragsdale@mass.gov::587e51b7-b7d7-43e1-8411-df89860897aa" providerId="AD"/>
  <p188:author id="{D7C264F7-7DD7-2006-D813-B710073AC89F}" name="Pelychaty, Robert (DESE)" initials="PR("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alk, Jodie (DESE)" initials="ZJ(" lastIdx="63" clrIdx="0">
    <p:extLst>
      <p:ext uri="{19B8F6BF-5375-455C-9EA6-DF929625EA0E}">
        <p15:presenceInfo xmlns:p15="http://schemas.microsoft.com/office/powerpoint/2012/main" userId="S::Jodie.L.Zalk@mass.gov::e1452584-4588-4fe8-8e76-c634323654f0" providerId="AD"/>
      </p:ext>
    </p:extLst>
  </p:cmAuthor>
  <p:cmAuthor id="2" name="Cullen, Shannon (DESE)" initials="CS(" lastIdx="58" clrIdx="1">
    <p:extLst>
      <p:ext uri="{19B8F6BF-5375-455C-9EA6-DF929625EA0E}">
        <p15:presenceInfo xmlns:p15="http://schemas.microsoft.com/office/powerpoint/2012/main" userId="S::Shannon.Cullen@mass.gov::6b1ad6a8-5818-44b3-9274-ccefbf22d13d" providerId="AD"/>
      </p:ext>
    </p:extLst>
  </p:cmAuthor>
  <p:cmAuthor id="3" name="Pelychaty, Robert (DESE)" initials="P(" lastIdx="39" clrIdx="2">
    <p:extLst>
      <p:ext uri="{19B8F6BF-5375-455C-9EA6-DF929625EA0E}">
        <p15:presenceInfo xmlns:p15="http://schemas.microsoft.com/office/powerpoint/2012/main" userId="S::robert.pelychaty@mass.gov::4b7f82dc-9b90-4364-a63e-8be2ecd61eb5" providerId="AD"/>
      </p:ext>
    </p:extLst>
  </p:cmAuthor>
  <p:cmAuthor id="4" name="David Ragsdale" initials="DR" lastIdx="4" clrIdx="3">
    <p:extLst>
      <p:ext uri="{19B8F6BF-5375-455C-9EA6-DF929625EA0E}">
        <p15:presenceInfo xmlns:p15="http://schemas.microsoft.com/office/powerpoint/2012/main" userId="S::David.Ragsdale@mass.gov::587e51b7-b7d7-43e1-8411-df89860897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0000"/>
    <a:srgbClr val="4948B6"/>
    <a:srgbClr val="8397E7"/>
    <a:srgbClr val="AFCBFD"/>
    <a:srgbClr val="93A9FF"/>
    <a:srgbClr val="86A9E2"/>
    <a:srgbClr val="364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A037E-415C-4158-900E-EF957784C770}" v="4" dt="2024-03-20T18:44:02.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11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4C593-3AF6-45F2-B33E-66D2DEA236B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D09227F-9573-463F-857B-EE4CB4214C24}">
      <dgm:prSet phldrT="[Text]" custT="1"/>
      <dgm:spPr/>
      <dgm:t>
        <a:bodyPr/>
        <a:lstStyle/>
        <a:p>
          <a:r>
            <a:rPr lang="en-US" sz="2400" b="1">
              <a:latin typeface="Arial"/>
              <a:cs typeface="Arial"/>
            </a:rPr>
            <a:t>Grade 8 Civics Field Test in Spring 2024</a:t>
          </a:r>
        </a:p>
      </dgm:t>
    </dgm:pt>
    <dgm:pt modelId="{FBFB6148-FA47-43A2-BE37-71A5798CFC23}" type="parTrans" cxnId="{8F30D891-0EE7-4754-BD49-93CE22FB89E0}">
      <dgm:prSet/>
      <dgm:spPr/>
      <dgm:t>
        <a:bodyPr/>
        <a:lstStyle/>
        <a:p>
          <a:endParaRPr lang="en-US"/>
        </a:p>
      </dgm:t>
    </dgm:pt>
    <dgm:pt modelId="{71AAEDE9-FE38-46A0-B311-AAEC8CBDD48E}" type="sibTrans" cxnId="{8F30D891-0EE7-4754-BD49-93CE22FB89E0}">
      <dgm:prSet/>
      <dgm:spPr/>
      <dgm:t>
        <a:bodyPr/>
        <a:lstStyle/>
        <a:p>
          <a:endParaRPr lang="en-US"/>
        </a:p>
      </dgm:t>
    </dgm:pt>
    <dgm:pt modelId="{7E640F5A-7EB1-49ED-8742-55B74CF63D22}">
      <dgm:prSet phldrT="[Text]" custT="1"/>
      <dgm:spPr>
        <a:solidFill>
          <a:schemeClr val="accent2"/>
        </a:solidFill>
      </dgm:spPr>
      <dgm:t>
        <a:bodyPr/>
        <a:lstStyle/>
        <a:p>
          <a:r>
            <a:rPr lang="en-US" sz="2000" b="1">
              <a:latin typeface="Arial"/>
              <a:cs typeface="Arial"/>
            </a:rPr>
            <a:t>State-Level Performance Task</a:t>
          </a:r>
        </a:p>
        <a:p>
          <a:pPr rtl="0"/>
          <a:r>
            <a:rPr lang="en-US" sz="2000" b="1">
              <a:latin typeface="Arial"/>
              <a:cs typeface="Arial"/>
            </a:rPr>
            <a:t>(covers one of the seven civics topics </a:t>
          </a:r>
        </a:p>
        <a:p>
          <a:r>
            <a:rPr lang="en-US" sz="2000" b="1">
              <a:latin typeface="Arial"/>
              <a:cs typeface="Arial"/>
            </a:rPr>
            <a:t>in the Framework)</a:t>
          </a:r>
        </a:p>
      </dgm:t>
    </dgm:pt>
    <dgm:pt modelId="{130C46CC-2934-41E3-BE6A-0D52B1E58993}" type="parTrans" cxnId="{3349E632-36C4-4202-A400-90D25B116423}">
      <dgm:prSet/>
      <dgm:spPr>
        <a:ln w="28575"/>
      </dgm:spPr>
      <dgm:t>
        <a:bodyPr/>
        <a:lstStyle/>
        <a:p>
          <a:endParaRPr lang="en-US">
            <a:latin typeface="Arial" panose="020B0604020202020204" pitchFamily="34" charset="0"/>
            <a:cs typeface="Arial" panose="020B0604020202020204" pitchFamily="34" charset="0"/>
          </a:endParaRPr>
        </a:p>
      </dgm:t>
    </dgm:pt>
    <dgm:pt modelId="{FD111F3F-5E19-433A-9BE8-1CBF7F6D1E20}" type="sibTrans" cxnId="{3349E632-36C4-4202-A400-90D25B116423}">
      <dgm:prSet/>
      <dgm:spPr/>
      <dgm:t>
        <a:bodyPr/>
        <a:lstStyle/>
        <a:p>
          <a:endParaRPr lang="en-US"/>
        </a:p>
      </dgm:t>
    </dgm:pt>
    <dgm:pt modelId="{A6085607-3760-42F5-8F2A-5A2469C9ED16}">
      <dgm:prSet phldrT="[Text]" custT="1"/>
      <dgm:spPr>
        <a:solidFill>
          <a:schemeClr val="accent3"/>
        </a:solidFill>
      </dgm:spPr>
      <dgm:t>
        <a:bodyPr/>
        <a:lstStyle/>
        <a:p>
          <a:pPr rtl="0"/>
          <a:r>
            <a:rPr lang="en-US" sz="2000" b="1">
              <a:latin typeface="Arial"/>
              <a:cs typeface="Arial"/>
            </a:rPr>
            <a:t>End-of-Course Test</a:t>
          </a:r>
        </a:p>
        <a:p>
          <a:pPr rtl="0"/>
          <a:r>
            <a:rPr lang="en-US" sz="2000" b="1">
              <a:latin typeface="Arial"/>
              <a:cs typeface="Arial"/>
            </a:rPr>
            <a:t>(covers full breadth of </a:t>
          </a:r>
        </a:p>
        <a:p>
          <a:r>
            <a:rPr lang="en-US" sz="2000" b="1">
              <a:latin typeface="Arial"/>
              <a:cs typeface="Arial"/>
            </a:rPr>
            <a:t>grade 8 civics standards)</a:t>
          </a:r>
        </a:p>
      </dgm:t>
    </dgm:pt>
    <dgm:pt modelId="{0836C800-47F7-48E2-B48E-9DB9AE9EA420}" type="parTrans" cxnId="{D3A5DCDC-263F-462E-8DDD-C70D01144F33}">
      <dgm:prSet/>
      <dgm:spPr>
        <a:ln w="28575"/>
      </dgm:spPr>
      <dgm:t>
        <a:bodyPr/>
        <a:lstStyle/>
        <a:p>
          <a:endParaRPr lang="en-US">
            <a:latin typeface="Arial" panose="020B0604020202020204" pitchFamily="34" charset="0"/>
            <a:cs typeface="Arial" panose="020B0604020202020204" pitchFamily="34" charset="0"/>
          </a:endParaRPr>
        </a:p>
      </dgm:t>
    </dgm:pt>
    <dgm:pt modelId="{7979156D-9857-4500-A776-BAE1E04A7A05}" type="sibTrans" cxnId="{D3A5DCDC-263F-462E-8DDD-C70D01144F33}">
      <dgm:prSet/>
      <dgm:spPr/>
      <dgm:t>
        <a:bodyPr/>
        <a:lstStyle/>
        <a:p>
          <a:endParaRPr lang="en-US"/>
        </a:p>
      </dgm:t>
    </dgm:pt>
    <dgm:pt modelId="{9E20147A-A267-4BDD-B159-83D1FC086CD1}">
      <dgm:prSet phldrT="[Text]" custT="1"/>
      <dgm:spPr>
        <a:solidFill>
          <a:schemeClr val="accent2">
            <a:lumMod val="60000"/>
            <a:lumOff val="40000"/>
          </a:schemeClr>
        </a:solidFill>
      </dgm:spPr>
      <dgm:t>
        <a:bodyPr/>
        <a:lstStyle/>
        <a:p>
          <a:r>
            <a:rPr lang="en-US" sz="2000">
              <a:solidFill>
                <a:schemeClr val="tx1"/>
              </a:solidFill>
              <a:latin typeface="Arial"/>
              <a:cs typeface="Arial"/>
            </a:rPr>
            <a:t>Selected-response and constructed-response questions </a:t>
          </a:r>
          <a:r>
            <a:rPr lang="en-US" sz="1600" i="1">
              <a:solidFill>
                <a:schemeClr val="tx1"/>
              </a:solidFill>
              <a:latin typeface="Arial"/>
              <a:cs typeface="Arial"/>
            </a:rPr>
            <a:t>Administered on TestNav</a:t>
          </a:r>
        </a:p>
      </dgm:t>
    </dgm:pt>
    <dgm:pt modelId="{0B740947-07C0-474F-8535-1AA267C7B909}" type="parTrans" cxnId="{915281F2-1465-4030-AD33-6915DBF73093}">
      <dgm:prSet/>
      <dgm:spPr>
        <a:ln w="28575"/>
      </dgm:spPr>
      <dgm:t>
        <a:bodyPr/>
        <a:lstStyle/>
        <a:p>
          <a:endParaRPr lang="en-US">
            <a:latin typeface="Arial" panose="020B0604020202020204" pitchFamily="34" charset="0"/>
            <a:cs typeface="Arial" panose="020B0604020202020204" pitchFamily="34" charset="0"/>
          </a:endParaRPr>
        </a:p>
      </dgm:t>
    </dgm:pt>
    <dgm:pt modelId="{5898CF0F-66F9-413A-8DEC-8E8852A6DAA8}" type="sibTrans" cxnId="{915281F2-1465-4030-AD33-6915DBF73093}">
      <dgm:prSet/>
      <dgm:spPr/>
      <dgm:t>
        <a:bodyPr/>
        <a:lstStyle/>
        <a:p>
          <a:endParaRPr lang="en-US"/>
        </a:p>
      </dgm:t>
    </dgm:pt>
    <dgm:pt modelId="{099AD9B4-3821-4F6A-8B5E-358A0F236A46}">
      <dgm:prSet phldrT="[Text]" custT="1"/>
      <dgm:spPr>
        <a:solidFill>
          <a:schemeClr val="accent3">
            <a:lumMod val="60000"/>
            <a:lumOff val="40000"/>
          </a:schemeClr>
        </a:solidFill>
      </dgm:spPr>
      <dgm:t>
        <a:bodyPr/>
        <a:lstStyle/>
        <a:p>
          <a:r>
            <a:rPr lang="en-US" sz="2000">
              <a:solidFill>
                <a:schemeClr val="tx1"/>
              </a:solidFill>
              <a:latin typeface="Arial"/>
              <a:cs typeface="Arial"/>
            </a:rPr>
            <a:t>Selected-response questions only</a:t>
          </a:r>
          <a:br>
            <a:rPr lang="en-US" sz="2000">
              <a:solidFill>
                <a:schemeClr val="tx1"/>
              </a:solidFill>
              <a:latin typeface="Arial"/>
              <a:cs typeface="Arial"/>
            </a:rPr>
          </a:br>
          <a:r>
            <a:rPr lang="en-US" sz="1600" i="1">
              <a:solidFill>
                <a:schemeClr val="tx1"/>
              </a:solidFill>
              <a:latin typeface="Arial"/>
              <a:cs typeface="Arial"/>
            </a:rPr>
            <a:t>Administered on TestNav</a:t>
          </a:r>
          <a:endParaRPr lang="en-US" sz="1600">
            <a:solidFill>
              <a:schemeClr val="tx1"/>
            </a:solidFill>
            <a:latin typeface="Arial"/>
            <a:cs typeface="Arial"/>
          </a:endParaRPr>
        </a:p>
      </dgm:t>
    </dgm:pt>
    <dgm:pt modelId="{86DA268A-324D-471F-B9EE-5D24796A2A76}" type="parTrans" cxnId="{699891AC-8DE1-4DBE-A8F9-3175A564829A}">
      <dgm:prSet/>
      <dgm:spPr>
        <a:ln w="28575"/>
      </dgm:spPr>
      <dgm:t>
        <a:bodyPr/>
        <a:lstStyle/>
        <a:p>
          <a:endParaRPr lang="en-US">
            <a:latin typeface="Arial" panose="020B0604020202020204" pitchFamily="34" charset="0"/>
            <a:cs typeface="Arial" panose="020B0604020202020204" pitchFamily="34" charset="0"/>
          </a:endParaRPr>
        </a:p>
      </dgm:t>
    </dgm:pt>
    <dgm:pt modelId="{A240F9D9-F93E-4584-94E3-242C302B0E81}" type="sibTrans" cxnId="{699891AC-8DE1-4DBE-A8F9-3175A564829A}">
      <dgm:prSet/>
      <dgm:spPr/>
      <dgm:t>
        <a:bodyPr/>
        <a:lstStyle/>
        <a:p>
          <a:endParaRPr lang="en-US"/>
        </a:p>
      </dgm:t>
    </dgm:pt>
    <dgm:pt modelId="{658A41BF-CBC3-4AF2-A573-EC0256C6B962}" type="pres">
      <dgm:prSet presAssocID="{A274C593-3AF6-45F2-B33E-66D2DEA236B0}" presName="hierChild1" presStyleCnt="0">
        <dgm:presLayoutVars>
          <dgm:orgChart val="1"/>
          <dgm:chPref val="1"/>
          <dgm:dir/>
          <dgm:animOne val="branch"/>
          <dgm:animLvl val="lvl"/>
          <dgm:resizeHandles/>
        </dgm:presLayoutVars>
      </dgm:prSet>
      <dgm:spPr/>
    </dgm:pt>
    <dgm:pt modelId="{368D775E-8178-41C3-AB0D-EA22C284763F}" type="pres">
      <dgm:prSet presAssocID="{DD09227F-9573-463F-857B-EE4CB4214C24}" presName="hierRoot1" presStyleCnt="0">
        <dgm:presLayoutVars>
          <dgm:hierBranch val="init"/>
        </dgm:presLayoutVars>
      </dgm:prSet>
      <dgm:spPr/>
    </dgm:pt>
    <dgm:pt modelId="{46F14C87-B1F3-4092-B51C-E0DAA457A78E}" type="pres">
      <dgm:prSet presAssocID="{DD09227F-9573-463F-857B-EE4CB4214C24}" presName="rootComposite1" presStyleCnt="0"/>
      <dgm:spPr/>
    </dgm:pt>
    <dgm:pt modelId="{E766AD8B-3D2F-4317-8730-27C60E3254BE}" type="pres">
      <dgm:prSet presAssocID="{DD09227F-9573-463F-857B-EE4CB4214C24}" presName="rootText1" presStyleLbl="node0" presStyleIdx="0" presStyleCnt="1" custScaleX="688229" custScaleY="78919">
        <dgm:presLayoutVars>
          <dgm:chPref val="3"/>
        </dgm:presLayoutVars>
      </dgm:prSet>
      <dgm:spPr/>
    </dgm:pt>
    <dgm:pt modelId="{AC99267C-AD11-43F8-ACC5-C67E4B82D1A5}" type="pres">
      <dgm:prSet presAssocID="{DD09227F-9573-463F-857B-EE4CB4214C24}" presName="rootConnector1" presStyleLbl="node1" presStyleIdx="0" presStyleCnt="0"/>
      <dgm:spPr/>
    </dgm:pt>
    <dgm:pt modelId="{1F292114-0722-4BCF-9554-1E418C94563D}" type="pres">
      <dgm:prSet presAssocID="{DD09227F-9573-463F-857B-EE4CB4214C24}" presName="hierChild2" presStyleCnt="0"/>
      <dgm:spPr/>
    </dgm:pt>
    <dgm:pt modelId="{E241C4A5-E95A-4D20-AB94-7C5301116AB8}" type="pres">
      <dgm:prSet presAssocID="{130C46CC-2934-41E3-BE6A-0D52B1E58993}" presName="Name37" presStyleLbl="parChTrans1D2" presStyleIdx="0" presStyleCnt="2"/>
      <dgm:spPr/>
    </dgm:pt>
    <dgm:pt modelId="{0C7F47CA-CB62-43FC-996C-D8DAADC0163E}" type="pres">
      <dgm:prSet presAssocID="{7E640F5A-7EB1-49ED-8742-55B74CF63D22}" presName="hierRoot2" presStyleCnt="0">
        <dgm:presLayoutVars>
          <dgm:hierBranch val="init"/>
        </dgm:presLayoutVars>
      </dgm:prSet>
      <dgm:spPr/>
    </dgm:pt>
    <dgm:pt modelId="{DF35CDA1-DAD3-4064-B058-DDE15FCCB24B}" type="pres">
      <dgm:prSet presAssocID="{7E640F5A-7EB1-49ED-8742-55B74CF63D22}" presName="rootComposite" presStyleCnt="0"/>
      <dgm:spPr/>
    </dgm:pt>
    <dgm:pt modelId="{85E719BB-C797-416E-B936-61008662FD9B}" type="pres">
      <dgm:prSet presAssocID="{7E640F5A-7EB1-49ED-8742-55B74CF63D22}" presName="rootText" presStyleLbl="node2" presStyleIdx="0" presStyleCnt="2" custScaleX="318464" custScaleY="141210">
        <dgm:presLayoutVars>
          <dgm:chPref val="3"/>
        </dgm:presLayoutVars>
      </dgm:prSet>
      <dgm:spPr/>
    </dgm:pt>
    <dgm:pt modelId="{FAABBEE0-7CA8-41BA-9F99-0259BCEDDCF3}" type="pres">
      <dgm:prSet presAssocID="{7E640F5A-7EB1-49ED-8742-55B74CF63D22}" presName="rootConnector" presStyleLbl="node2" presStyleIdx="0" presStyleCnt="2"/>
      <dgm:spPr/>
    </dgm:pt>
    <dgm:pt modelId="{567D6EF2-B254-4A17-ACA0-F5976D28D613}" type="pres">
      <dgm:prSet presAssocID="{7E640F5A-7EB1-49ED-8742-55B74CF63D22}" presName="hierChild4" presStyleCnt="0"/>
      <dgm:spPr/>
    </dgm:pt>
    <dgm:pt modelId="{6F1BB7D0-EB6C-497F-873F-016ABC4080C0}" type="pres">
      <dgm:prSet presAssocID="{0B740947-07C0-474F-8535-1AA267C7B909}" presName="Name37" presStyleLbl="parChTrans1D3" presStyleIdx="0" presStyleCnt="2"/>
      <dgm:spPr/>
    </dgm:pt>
    <dgm:pt modelId="{4C40C08C-E2B0-4142-833D-F6627D5F36B2}" type="pres">
      <dgm:prSet presAssocID="{9E20147A-A267-4BDD-B159-83D1FC086CD1}" presName="hierRoot2" presStyleCnt="0">
        <dgm:presLayoutVars>
          <dgm:hierBranch val="init"/>
        </dgm:presLayoutVars>
      </dgm:prSet>
      <dgm:spPr/>
    </dgm:pt>
    <dgm:pt modelId="{2782CE08-574D-4069-9E85-A267EE015785}" type="pres">
      <dgm:prSet presAssocID="{9E20147A-A267-4BDD-B159-83D1FC086CD1}" presName="rootComposite" presStyleCnt="0"/>
      <dgm:spPr/>
    </dgm:pt>
    <dgm:pt modelId="{8717A82C-F3B6-447E-AE9D-077DF21807C9}" type="pres">
      <dgm:prSet presAssocID="{9E20147A-A267-4BDD-B159-83D1FC086CD1}" presName="rootText" presStyleLbl="node3" presStyleIdx="0" presStyleCnt="2" custScaleX="235231" custScaleY="180785">
        <dgm:presLayoutVars>
          <dgm:chPref val="3"/>
        </dgm:presLayoutVars>
      </dgm:prSet>
      <dgm:spPr/>
    </dgm:pt>
    <dgm:pt modelId="{C9CE8779-E915-4ACA-A290-9B8CDB9D00DA}" type="pres">
      <dgm:prSet presAssocID="{9E20147A-A267-4BDD-B159-83D1FC086CD1}" presName="rootConnector" presStyleLbl="node3" presStyleIdx="0" presStyleCnt="2"/>
      <dgm:spPr/>
    </dgm:pt>
    <dgm:pt modelId="{D15E2910-4023-4322-9828-21980F8A4995}" type="pres">
      <dgm:prSet presAssocID="{9E20147A-A267-4BDD-B159-83D1FC086CD1}" presName="hierChild4" presStyleCnt="0"/>
      <dgm:spPr/>
    </dgm:pt>
    <dgm:pt modelId="{9E84EFDB-767B-4B73-BF36-44F59B34DA49}" type="pres">
      <dgm:prSet presAssocID="{9E20147A-A267-4BDD-B159-83D1FC086CD1}" presName="hierChild5" presStyleCnt="0"/>
      <dgm:spPr/>
    </dgm:pt>
    <dgm:pt modelId="{50606792-1FA6-4C9A-885E-7179592BDF74}" type="pres">
      <dgm:prSet presAssocID="{7E640F5A-7EB1-49ED-8742-55B74CF63D22}" presName="hierChild5" presStyleCnt="0"/>
      <dgm:spPr/>
    </dgm:pt>
    <dgm:pt modelId="{3EFD1CD6-FDD0-489E-A3F7-913BA5B2665A}" type="pres">
      <dgm:prSet presAssocID="{0836C800-47F7-48E2-B48E-9DB9AE9EA420}" presName="Name37" presStyleLbl="parChTrans1D2" presStyleIdx="1" presStyleCnt="2"/>
      <dgm:spPr/>
    </dgm:pt>
    <dgm:pt modelId="{AA8586C0-EE32-4EB0-B4C5-24D68CA1DA7F}" type="pres">
      <dgm:prSet presAssocID="{A6085607-3760-42F5-8F2A-5A2469C9ED16}" presName="hierRoot2" presStyleCnt="0">
        <dgm:presLayoutVars>
          <dgm:hierBranch val="init"/>
        </dgm:presLayoutVars>
      </dgm:prSet>
      <dgm:spPr/>
    </dgm:pt>
    <dgm:pt modelId="{BE7C08A9-1928-4F8E-85DB-4B27B1D0CFCE}" type="pres">
      <dgm:prSet presAssocID="{A6085607-3760-42F5-8F2A-5A2469C9ED16}" presName="rootComposite" presStyleCnt="0"/>
      <dgm:spPr/>
    </dgm:pt>
    <dgm:pt modelId="{E24D19EA-EE9D-4925-ACFB-B6FA7ACED306}" type="pres">
      <dgm:prSet presAssocID="{A6085607-3760-42F5-8F2A-5A2469C9ED16}" presName="rootText" presStyleLbl="node2" presStyleIdx="1" presStyleCnt="2" custScaleX="318701" custScaleY="140187">
        <dgm:presLayoutVars>
          <dgm:chPref val="3"/>
        </dgm:presLayoutVars>
      </dgm:prSet>
      <dgm:spPr/>
    </dgm:pt>
    <dgm:pt modelId="{CAF9C359-6E76-49A3-BAD4-E9B4285D0739}" type="pres">
      <dgm:prSet presAssocID="{A6085607-3760-42F5-8F2A-5A2469C9ED16}" presName="rootConnector" presStyleLbl="node2" presStyleIdx="1" presStyleCnt="2"/>
      <dgm:spPr/>
    </dgm:pt>
    <dgm:pt modelId="{38D0F0CF-C394-427E-AE28-6F9A7A62D447}" type="pres">
      <dgm:prSet presAssocID="{A6085607-3760-42F5-8F2A-5A2469C9ED16}" presName="hierChild4" presStyleCnt="0"/>
      <dgm:spPr/>
    </dgm:pt>
    <dgm:pt modelId="{B8C7C4DB-D1BD-4BF8-A5EB-0FD45A1AC02E}" type="pres">
      <dgm:prSet presAssocID="{86DA268A-324D-471F-B9EE-5D24796A2A76}" presName="Name37" presStyleLbl="parChTrans1D3" presStyleIdx="1" presStyleCnt="2"/>
      <dgm:spPr/>
    </dgm:pt>
    <dgm:pt modelId="{DCD059DD-FF5E-4C98-B6CA-90A36DD93429}" type="pres">
      <dgm:prSet presAssocID="{099AD9B4-3821-4F6A-8B5E-358A0F236A46}" presName="hierRoot2" presStyleCnt="0">
        <dgm:presLayoutVars>
          <dgm:hierBranch val="init"/>
        </dgm:presLayoutVars>
      </dgm:prSet>
      <dgm:spPr/>
    </dgm:pt>
    <dgm:pt modelId="{CCCCDF75-2E02-4C57-A70A-2018A8D28309}" type="pres">
      <dgm:prSet presAssocID="{099AD9B4-3821-4F6A-8B5E-358A0F236A46}" presName="rootComposite" presStyleCnt="0"/>
      <dgm:spPr/>
    </dgm:pt>
    <dgm:pt modelId="{8FC9F958-485E-416F-9A03-F1D5AA476A45}" type="pres">
      <dgm:prSet presAssocID="{099AD9B4-3821-4F6A-8B5E-358A0F236A46}" presName="rootText" presStyleLbl="node3" presStyleIdx="1" presStyleCnt="2" custScaleX="235231" custScaleY="179269">
        <dgm:presLayoutVars>
          <dgm:chPref val="3"/>
        </dgm:presLayoutVars>
      </dgm:prSet>
      <dgm:spPr/>
    </dgm:pt>
    <dgm:pt modelId="{59BDF842-0C37-4F01-A961-E20AC3B4113A}" type="pres">
      <dgm:prSet presAssocID="{099AD9B4-3821-4F6A-8B5E-358A0F236A46}" presName="rootConnector" presStyleLbl="node3" presStyleIdx="1" presStyleCnt="2"/>
      <dgm:spPr/>
    </dgm:pt>
    <dgm:pt modelId="{1A237B30-0509-4B0A-A038-19F06A1D6016}" type="pres">
      <dgm:prSet presAssocID="{099AD9B4-3821-4F6A-8B5E-358A0F236A46}" presName="hierChild4" presStyleCnt="0"/>
      <dgm:spPr/>
    </dgm:pt>
    <dgm:pt modelId="{16C273C3-1390-40AE-BA31-5FBE029D478A}" type="pres">
      <dgm:prSet presAssocID="{099AD9B4-3821-4F6A-8B5E-358A0F236A46}" presName="hierChild5" presStyleCnt="0"/>
      <dgm:spPr/>
    </dgm:pt>
    <dgm:pt modelId="{095770BA-FAB3-4DFC-A4A1-8800720C376B}" type="pres">
      <dgm:prSet presAssocID="{A6085607-3760-42F5-8F2A-5A2469C9ED16}" presName="hierChild5" presStyleCnt="0"/>
      <dgm:spPr/>
    </dgm:pt>
    <dgm:pt modelId="{67E4F3F1-9743-4FE0-BC1F-AA0AF4FAF9E8}" type="pres">
      <dgm:prSet presAssocID="{DD09227F-9573-463F-857B-EE4CB4214C24}" presName="hierChild3" presStyleCnt="0"/>
      <dgm:spPr/>
    </dgm:pt>
  </dgm:ptLst>
  <dgm:cxnLst>
    <dgm:cxn modelId="{3757051A-896B-4566-9B50-1D5466D52BE1}" type="presOf" srcId="{A6085607-3760-42F5-8F2A-5A2469C9ED16}" destId="{CAF9C359-6E76-49A3-BAD4-E9B4285D0739}" srcOrd="1" destOrd="0" presId="urn:microsoft.com/office/officeart/2005/8/layout/orgChart1"/>
    <dgm:cxn modelId="{3349E632-36C4-4202-A400-90D25B116423}" srcId="{DD09227F-9573-463F-857B-EE4CB4214C24}" destId="{7E640F5A-7EB1-49ED-8742-55B74CF63D22}" srcOrd="0" destOrd="0" parTransId="{130C46CC-2934-41E3-BE6A-0D52B1E58993}" sibTransId="{FD111F3F-5E19-433A-9BE8-1CBF7F6D1E20}"/>
    <dgm:cxn modelId="{D8382A6C-8E1E-4BB9-B4CE-6EEBC4CC4C02}" type="presOf" srcId="{DD09227F-9573-463F-857B-EE4CB4214C24}" destId="{E766AD8B-3D2F-4317-8730-27C60E3254BE}" srcOrd="0" destOrd="0" presId="urn:microsoft.com/office/officeart/2005/8/layout/orgChart1"/>
    <dgm:cxn modelId="{38B3DE50-052E-4769-9378-1A6F890169E0}" type="presOf" srcId="{DD09227F-9573-463F-857B-EE4CB4214C24}" destId="{AC99267C-AD11-43F8-ACC5-C67E4B82D1A5}" srcOrd="1" destOrd="0" presId="urn:microsoft.com/office/officeart/2005/8/layout/orgChart1"/>
    <dgm:cxn modelId="{60E25856-DBC3-4F8D-83C2-0B50E8DC53F9}" type="presOf" srcId="{130C46CC-2934-41E3-BE6A-0D52B1E58993}" destId="{E241C4A5-E95A-4D20-AB94-7C5301116AB8}" srcOrd="0" destOrd="0" presId="urn:microsoft.com/office/officeart/2005/8/layout/orgChart1"/>
    <dgm:cxn modelId="{5E1FC884-F43D-4685-9680-ABCBD8016D34}" type="presOf" srcId="{099AD9B4-3821-4F6A-8B5E-358A0F236A46}" destId="{8FC9F958-485E-416F-9A03-F1D5AA476A45}" srcOrd="0" destOrd="0" presId="urn:microsoft.com/office/officeart/2005/8/layout/orgChart1"/>
    <dgm:cxn modelId="{33AAFB8E-7C26-4BB4-A8E5-66005DDA2799}" type="presOf" srcId="{7E640F5A-7EB1-49ED-8742-55B74CF63D22}" destId="{FAABBEE0-7CA8-41BA-9F99-0259BCEDDCF3}" srcOrd="1" destOrd="0" presId="urn:microsoft.com/office/officeart/2005/8/layout/orgChart1"/>
    <dgm:cxn modelId="{8F30D891-0EE7-4754-BD49-93CE22FB89E0}" srcId="{A274C593-3AF6-45F2-B33E-66D2DEA236B0}" destId="{DD09227F-9573-463F-857B-EE4CB4214C24}" srcOrd="0" destOrd="0" parTransId="{FBFB6148-FA47-43A2-BE37-71A5798CFC23}" sibTransId="{71AAEDE9-FE38-46A0-B311-AAEC8CBDD48E}"/>
    <dgm:cxn modelId="{991728AC-8397-40B8-A170-B9588F687D79}" type="presOf" srcId="{A6085607-3760-42F5-8F2A-5A2469C9ED16}" destId="{E24D19EA-EE9D-4925-ACFB-B6FA7ACED306}" srcOrd="0" destOrd="0" presId="urn:microsoft.com/office/officeart/2005/8/layout/orgChart1"/>
    <dgm:cxn modelId="{699891AC-8DE1-4DBE-A8F9-3175A564829A}" srcId="{A6085607-3760-42F5-8F2A-5A2469C9ED16}" destId="{099AD9B4-3821-4F6A-8B5E-358A0F236A46}" srcOrd="0" destOrd="0" parTransId="{86DA268A-324D-471F-B9EE-5D24796A2A76}" sibTransId="{A240F9D9-F93E-4584-94E3-242C302B0E81}"/>
    <dgm:cxn modelId="{5358D6B3-4B2D-49B4-B6F4-93327E468729}" type="presOf" srcId="{9E20147A-A267-4BDD-B159-83D1FC086CD1}" destId="{C9CE8779-E915-4ACA-A290-9B8CDB9D00DA}" srcOrd="1" destOrd="0" presId="urn:microsoft.com/office/officeart/2005/8/layout/orgChart1"/>
    <dgm:cxn modelId="{6180DFBE-4D38-4599-ACC2-66F0B835704C}" type="presOf" srcId="{86DA268A-324D-471F-B9EE-5D24796A2A76}" destId="{B8C7C4DB-D1BD-4BF8-A5EB-0FD45A1AC02E}" srcOrd="0" destOrd="0" presId="urn:microsoft.com/office/officeart/2005/8/layout/orgChart1"/>
    <dgm:cxn modelId="{A5381DC7-5107-4E29-899A-A7F71BE2EA59}" type="presOf" srcId="{099AD9B4-3821-4F6A-8B5E-358A0F236A46}" destId="{59BDF842-0C37-4F01-A961-E20AC3B4113A}" srcOrd="1" destOrd="0" presId="urn:microsoft.com/office/officeart/2005/8/layout/orgChart1"/>
    <dgm:cxn modelId="{6243FAD1-9423-4F2B-9C17-335F3A38816D}" type="presOf" srcId="{0836C800-47F7-48E2-B48E-9DB9AE9EA420}" destId="{3EFD1CD6-FDD0-489E-A3F7-913BA5B2665A}" srcOrd="0" destOrd="0" presId="urn:microsoft.com/office/officeart/2005/8/layout/orgChart1"/>
    <dgm:cxn modelId="{F05B7AD3-9119-473F-9E4C-6B0DDADD37A7}" type="presOf" srcId="{0B740947-07C0-474F-8535-1AA267C7B909}" destId="{6F1BB7D0-EB6C-497F-873F-016ABC4080C0}" srcOrd="0" destOrd="0" presId="urn:microsoft.com/office/officeart/2005/8/layout/orgChart1"/>
    <dgm:cxn modelId="{402A76D7-395F-45CB-B2D6-53900E42D7C4}" type="presOf" srcId="{9E20147A-A267-4BDD-B159-83D1FC086CD1}" destId="{8717A82C-F3B6-447E-AE9D-077DF21807C9}" srcOrd="0" destOrd="0" presId="urn:microsoft.com/office/officeart/2005/8/layout/orgChart1"/>
    <dgm:cxn modelId="{D3A5DCDC-263F-462E-8DDD-C70D01144F33}" srcId="{DD09227F-9573-463F-857B-EE4CB4214C24}" destId="{A6085607-3760-42F5-8F2A-5A2469C9ED16}" srcOrd="1" destOrd="0" parTransId="{0836C800-47F7-48E2-B48E-9DB9AE9EA420}" sibTransId="{7979156D-9857-4500-A776-BAE1E04A7A05}"/>
    <dgm:cxn modelId="{BA4A5AE4-F2EE-4C15-A9FB-9DA09C3855FB}" type="presOf" srcId="{A274C593-3AF6-45F2-B33E-66D2DEA236B0}" destId="{658A41BF-CBC3-4AF2-A573-EC0256C6B962}" srcOrd="0" destOrd="0" presId="urn:microsoft.com/office/officeart/2005/8/layout/orgChart1"/>
    <dgm:cxn modelId="{1355B9F1-90A4-4045-88B9-6C2B66389645}" type="presOf" srcId="{7E640F5A-7EB1-49ED-8742-55B74CF63D22}" destId="{85E719BB-C797-416E-B936-61008662FD9B}" srcOrd="0" destOrd="0" presId="urn:microsoft.com/office/officeart/2005/8/layout/orgChart1"/>
    <dgm:cxn modelId="{915281F2-1465-4030-AD33-6915DBF73093}" srcId="{7E640F5A-7EB1-49ED-8742-55B74CF63D22}" destId="{9E20147A-A267-4BDD-B159-83D1FC086CD1}" srcOrd="0" destOrd="0" parTransId="{0B740947-07C0-474F-8535-1AA267C7B909}" sibTransId="{5898CF0F-66F9-413A-8DEC-8E8852A6DAA8}"/>
    <dgm:cxn modelId="{6B45CD97-6096-4125-98B7-48DF96530B31}" type="presParOf" srcId="{658A41BF-CBC3-4AF2-A573-EC0256C6B962}" destId="{368D775E-8178-41C3-AB0D-EA22C284763F}" srcOrd="0" destOrd="0" presId="urn:microsoft.com/office/officeart/2005/8/layout/orgChart1"/>
    <dgm:cxn modelId="{BF3BFEFE-AE9B-46BA-A33C-EF0FF5035732}" type="presParOf" srcId="{368D775E-8178-41C3-AB0D-EA22C284763F}" destId="{46F14C87-B1F3-4092-B51C-E0DAA457A78E}" srcOrd="0" destOrd="0" presId="urn:microsoft.com/office/officeart/2005/8/layout/orgChart1"/>
    <dgm:cxn modelId="{6337AC36-5FEE-450E-9019-9A7989749307}" type="presParOf" srcId="{46F14C87-B1F3-4092-B51C-E0DAA457A78E}" destId="{E766AD8B-3D2F-4317-8730-27C60E3254BE}" srcOrd="0" destOrd="0" presId="urn:microsoft.com/office/officeart/2005/8/layout/orgChart1"/>
    <dgm:cxn modelId="{58EF005D-B744-4BFF-89C5-179DDCB04320}" type="presParOf" srcId="{46F14C87-B1F3-4092-B51C-E0DAA457A78E}" destId="{AC99267C-AD11-43F8-ACC5-C67E4B82D1A5}" srcOrd="1" destOrd="0" presId="urn:microsoft.com/office/officeart/2005/8/layout/orgChart1"/>
    <dgm:cxn modelId="{ABED1DB7-BF3F-40E3-8403-F34FF0F3E25A}" type="presParOf" srcId="{368D775E-8178-41C3-AB0D-EA22C284763F}" destId="{1F292114-0722-4BCF-9554-1E418C94563D}" srcOrd="1" destOrd="0" presId="urn:microsoft.com/office/officeart/2005/8/layout/orgChart1"/>
    <dgm:cxn modelId="{250109EA-004F-4159-81B2-667EB40F0821}" type="presParOf" srcId="{1F292114-0722-4BCF-9554-1E418C94563D}" destId="{E241C4A5-E95A-4D20-AB94-7C5301116AB8}" srcOrd="0" destOrd="0" presId="urn:microsoft.com/office/officeart/2005/8/layout/orgChart1"/>
    <dgm:cxn modelId="{5878F51E-A7FF-4E77-B24A-398A9E55B6CD}" type="presParOf" srcId="{1F292114-0722-4BCF-9554-1E418C94563D}" destId="{0C7F47CA-CB62-43FC-996C-D8DAADC0163E}" srcOrd="1" destOrd="0" presId="urn:microsoft.com/office/officeart/2005/8/layout/orgChart1"/>
    <dgm:cxn modelId="{360EA606-D8B2-4331-916E-44905C2A7FE1}" type="presParOf" srcId="{0C7F47CA-CB62-43FC-996C-D8DAADC0163E}" destId="{DF35CDA1-DAD3-4064-B058-DDE15FCCB24B}" srcOrd="0" destOrd="0" presId="urn:microsoft.com/office/officeart/2005/8/layout/orgChart1"/>
    <dgm:cxn modelId="{C744CECA-9EA0-433F-BA8E-C67E59D9F344}" type="presParOf" srcId="{DF35CDA1-DAD3-4064-B058-DDE15FCCB24B}" destId="{85E719BB-C797-416E-B936-61008662FD9B}" srcOrd="0" destOrd="0" presId="urn:microsoft.com/office/officeart/2005/8/layout/orgChart1"/>
    <dgm:cxn modelId="{475F913F-E778-4FDC-A456-B42CDC35BB8B}" type="presParOf" srcId="{DF35CDA1-DAD3-4064-B058-DDE15FCCB24B}" destId="{FAABBEE0-7CA8-41BA-9F99-0259BCEDDCF3}" srcOrd="1" destOrd="0" presId="urn:microsoft.com/office/officeart/2005/8/layout/orgChart1"/>
    <dgm:cxn modelId="{D3C20CC5-870E-4207-AAF6-6FEEF976C608}" type="presParOf" srcId="{0C7F47CA-CB62-43FC-996C-D8DAADC0163E}" destId="{567D6EF2-B254-4A17-ACA0-F5976D28D613}" srcOrd="1" destOrd="0" presId="urn:microsoft.com/office/officeart/2005/8/layout/orgChart1"/>
    <dgm:cxn modelId="{8DE49438-6823-460E-824B-C6BDAA8E3C29}" type="presParOf" srcId="{567D6EF2-B254-4A17-ACA0-F5976D28D613}" destId="{6F1BB7D0-EB6C-497F-873F-016ABC4080C0}" srcOrd="0" destOrd="0" presId="urn:microsoft.com/office/officeart/2005/8/layout/orgChart1"/>
    <dgm:cxn modelId="{F03F7343-B6CA-4D96-8052-8C4472D166B6}" type="presParOf" srcId="{567D6EF2-B254-4A17-ACA0-F5976D28D613}" destId="{4C40C08C-E2B0-4142-833D-F6627D5F36B2}" srcOrd="1" destOrd="0" presId="urn:microsoft.com/office/officeart/2005/8/layout/orgChart1"/>
    <dgm:cxn modelId="{4CC3B7F6-A5DA-4E7F-AEDC-73FF561C3FCA}" type="presParOf" srcId="{4C40C08C-E2B0-4142-833D-F6627D5F36B2}" destId="{2782CE08-574D-4069-9E85-A267EE015785}" srcOrd="0" destOrd="0" presId="urn:microsoft.com/office/officeart/2005/8/layout/orgChart1"/>
    <dgm:cxn modelId="{1D3627AB-27F0-4F70-9F06-B0B1D45C432C}" type="presParOf" srcId="{2782CE08-574D-4069-9E85-A267EE015785}" destId="{8717A82C-F3B6-447E-AE9D-077DF21807C9}" srcOrd="0" destOrd="0" presId="urn:microsoft.com/office/officeart/2005/8/layout/orgChart1"/>
    <dgm:cxn modelId="{84BDA6ED-071A-4752-B353-174D1F4DE5A0}" type="presParOf" srcId="{2782CE08-574D-4069-9E85-A267EE015785}" destId="{C9CE8779-E915-4ACA-A290-9B8CDB9D00DA}" srcOrd="1" destOrd="0" presId="urn:microsoft.com/office/officeart/2005/8/layout/orgChart1"/>
    <dgm:cxn modelId="{022FB779-27FA-4BE5-BA39-05AC01187D24}" type="presParOf" srcId="{4C40C08C-E2B0-4142-833D-F6627D5F36B2}" destId="{D15E2910-4023-4322-9828-21980F8A4995}" srcOrd="1" destOrd="0" presId="urn:microsoft.com/office/officeart/2005/8/layout/orgChart1"/>
    <dgm:cxn modelId="{DC0E9A68-E9AE-4DD7-B23E-81C1D135CF4B}" type="presParOf" srcId="{4C40C08C-E2B0-4142-833D-F6627D5F36B2}" destId="{9E84EFDB-767B-4B73-BF36-44F59B34DA49}" srcOrd="2" destOrd="0" presId="urn:microsoft.com/office/officeart/2005/8/layout/orgChart1"/>
    <dgm:cxn modelId="{E96BFFB5-F162-48B4-A793-017867133456}" type="presParOf" srcId="{0C7F47CA-CB62-43FC-996C-D8DAADC0163E}" destId="{50606792-1FA6-4C9A-885E-7179592BDF74}" srcOrd="2" destOrd="0" presId="urn:microsoft.com/office/officeart/2005/8/layout/orgChart1"/>
    <dgm:cxn modelId="{07999961-D4EE-498D-8181-AB31504C543A}" type="presParOf" srcId="{1F292114-0722-4BCF-9554-1E418C94563D}" destId="{3EFD1CD6-FDD0-489E-A3F7-913BA5B2665A}" srcOrd="2" destOrd="0" presId="urn:microsoft.com/office/officeart/2005/8/layout/orgChart1"/>
    <dgm:cxn modelId="{BCF7204A-0EAA-4526-AA12-233A791FC856}" type="presParOf" srcId="{1F292114-0722-4BCF-9554-1E418C94563D}" destId="{AA8586C0-EE32-4EB0-B4C5-24D68CA1DA7F}" srcOrd="3" destOrd="0" presId="urn:microsoft.com/office/officeart/2005/8/layout/orgChart1"/>
    <dgm:cxn modelId="{9A0292F1-73DE-48E5-B585-983F78D1E4A3}" type="presParOf" srcId="{AA8586C0-EE32-4EB0-B4C5-24D68CA1DA7F}" destId="{BE7C08A9-1928-4F8E-85DB-4B27B1D0CFCE}" srcOrd="0" destOrd="0" presId="urn:microsoft.com/office/officeart/2005/8/layout/orgChart1"/>
    <dgm:cxn modelId="{38582FF5-90E4-42B3-B754-915EC6612C77}" type="presParOf" srcId="{BE7C08A9-1928-4F8E-85DB-4B27B1D0CFCE}" destId="{E24D19EA-EE9D-4925-ACFB-B6FA7ACED306}" srcOrd="0" destOrd="0" presId="urn:microsoft.com/office/officeart/2005/8/layout/orgChart1"/>
    <dgm:cxn modelId="{4E1F0DDC-2512-4C4E-B41F-B08E2D532D89}" type="presParOf" srcId="{BE7C08A9-1928-4F8E-85DB-4B27B1D0CFCE}" destId="{CAF9C359-6E76-49A3-BAD4-E9B4285D0739}" srcOrd="1" destOrd="0" presId="urn:microsoft.com/office/officeart/2005/8/layout/orgChart1"/>
    <dgm:cxn modelId="{033E5F5F-0C72-43B5-9E42-BD4E4D010C04}" type="presParOf" srcId="{AA8586C0-EE32-4EB0-B4C5-24D68CA1DA7F}" destId="{38D0F0CF-C394-427E-AE28-6F9A7A62D447}" srcOrd="1" destOrd="0" presId="urn:microsoft.com/office/officeart/2005/8/layout/orgChart1"/>
    <dgm:cxn modelId="{AF17C47C-ADC3-47BB-BB8B-E96C54293BF5}" type="presParOf" srcId="{38D0F0CF-C394-427E-AE28-6F9A7A62D447}" destId="{B8C7C4DB-D1BD-4BF8-A5EB-0FD45A1AC02E}" srcOrd="0" destOrd="0" presId="urn:microsoft.com/office/officeart/2005/8/layout/orgChart1"/>
    <dgm:cxn modelId="{EC636F2A-CAA9-4D8F-B3F7-67B92AE97B59}" type="presParOf" srcId="{38D0F0CF-C394-427E-AE28-6F9A7A62D447}" destId="{DCD059DD-FF5E-4C98-B6CA-90A36DD93429}" srcOrd="1" destOrd="0" presId="urn:microsoft.com/office/officeart/2005/8/layout/orgChart1"/>
    <dgm:cxn modelId="{BE505B6A-1DB7-481A-BF35-BDD6F4DF7E59}" type="presParOf" srcId="{DCD059DD-FF5E-4C98-B6CA-90A36DD93429}" destId="{CCCCDF75-2E02-4C57-A70A-2018A8D28309}" srcOrd="0" destOrd="0" presId="urn:microsoft.com/office/officeart/2005/8/layout/orgChart1"/>
    <dgm:cxn modelId="{B19EE18F-93AE-411C-B088-51F539757E42}" type="presParOf" srcId="{CCCCDF75-2E02-4C57-A70A-2018A8D28309}" destId="{8FC9F958-485E-416F-9A03-F1D5AA476A45}" srcOrd="0" destOrd="0" presId="urn:microsoft.com/office/officeart/2005/8/layout/orgChart1"/>
    <dgm:cxn modelId="{80C010FA-35E4-4878-BD47-7AA1FF167B36}" type="presParOf" srcId="{CCCCDF75-2E02-4C57-A70A-2018A8D28309}" destId="{59BDF842-0C37-4F01-A961-E20AC3B4113A}" srcOrd="1" destOrd="0" presId="urn:microsoft.com/office/officeart/2005/8/layout/orgChart1"/>
    <dgm:cxn modelId="{71561CCA-FEBA-402C-ACB7-F7BF0A2E55C7}" type="presParOf" srcId="{DCD059DD-FF5E-4C98-B6CA-90A36DD93429}" destId="{1A237B30-0509-4B0A-A038-19F06A1D6016}" srcOrd="1" destOrd="0" presId="urn:microsoft.com/office/officeart/2005/8/layout/orgChart1"/>
    <dgm:cxn modelId="{6B6C67A5-52DA-4FF8-B354-E3A016A9F9B7}" type="presParOf" srcId="{DCD059DD-FF5E-4C98-B6CA-90A36DD93429}" destId="{16C273C3-1390-40AE-BA31-5FBE029D478A}" srcOrd="2" destOrd="0" presId="urn:microsoft.com/office/officeart/2005/8/layout/orgChart1"/>
    <dgm:cxn modelId="{B5CF315F-E730-4CF7-9E5C-BE0FFFD044C1}" type="presParOf" srcId="{AA8586C0-EE32-4EB0-B4C5-24D68CA1DA7F}" destId="{095770BA-FAB3-4DFC-A4A1-8800720C376B}" srcOrd="2" destOrd="0" presId="urn:microsoft.com/office/officeart/2005/8/layout/orgChart1"/>
    <dgm:cxn modelId="{692EB2F7-5D74-48D0-AB0A-49806BF883F6}" type="presParOf" srcId="{368D775E-8178-41C3-AB0D-EA22C284763F}" destId="{67E4F3F1-9743-4FE0-BC1F-AA0AF4FAF9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7C4DB-D1BD-4BF8-A5EB-0FD45A1AC02E}">
      <dsp:nvSpPr>
        <dsp:cNvPr id="0" name=""/>
        <dsp:cNvSpPr/>
      </dsp:nvSpPr>
      <dsp:spPr>
        <a:xfrm>
          <a:off x="6269955" y="2044207"/>
          <a:ext cx="747912" cy="1029712"/>
        </a:xfrm>
        <a:custGeom>
          <a:avLst/>
          <a:gdLst/>
          <a:ahLst/>
          <a:cxnLst/>
          <a:rect l="0" t="0" r="0" b="0"/>
          <a:pathLst>
            <a:path>
              <a:moveTo>
                <a:pt x="0" y="0"/>
              </a:moveTo>
              <a:lnTo>
                <a:pt x="0" y="1029712"/>
              </a:lnTo>
              <a:lnTo>
                <a:pt x="747912" y="1029712"/>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3EFD1CD6-FDD0-489E-A3F7-913BA5B2665A}">
      <dsp:nvSpPr>
        <dsp:cNvPr id="0" name=""/>
        <dsp:cNvSpPr/>
      </dsp:nvSpPr>
      <dsp:spPr>
        <a:xfrm>
          <a:off x="5608928" y="619047"/>
          <a:ext cx="2655460" cy="328545"/>
        </a:xfrm>
        <a:custGeom>
          <a:avLst/>
          <a:gdLst/>
          <a:ahLst/>
          <a:cxnLst/>
          <a:rect l="0" t="0" r="0" b="0"/>
          <a:pathLst>
            <a:path>
              <a:moveTo>
                <a:pt x="0" y="0"/>
              </a:moveTo>
              <a:lnTo>
                <a:pt x="0" y="164272"/>
              </a:lnTo>
              <a:lnTo>
                <a:pt x="2655460" y="164272"/>
              </a:lnTo>
              <a:lnTo>
                <a:pt x="2655460" y="32854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6F1BB7D0-EB6C-497F-873F-016ABC4080C0}">
      <dsp:nvSpPr>
        <dsp:cNvPr id="0" name=""/>
        <dsp:cNvSpPr/>
      </dsp:nvSpPr>
      <dsp:spPr>
        <a:xfrm>
          <a:off x="958663" y="2052209"/>
          <a:ext cx="747356" cy="1035641"/>
        </a:xfrm>
        <a:custGeom>
          <a:avLst/>
          <a:gdLst/>
          <a:ahLst/>
          <a:cxnLst/>
          <a:rect l="0" t="0" r="0" b="0"/>
          <a:pathLst>
            <a:path>
              <a:moveTo>
                <a:pt x="0" y="0"/>
              </a:moveTo>
              <a:lnTo>
                <a:pt x="0" y="1035641"/>
              </a:lnTo>
              <a:lnTo>
                <a:pt x="747356" y="1035641"/>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241C4A5-E95A-4D20-AB94-7C5301116AB8}">
      <dsp:nvSpPr>
        <dsp:cNvPr id="0" name=""/>
        <dsp:cNvSpPr/>
      </dsp:nvSpPr>
      <dsp:spPr>
        <a:xfrm>
          <a:off x="2951613" y="619047"/>
          <a:ext cx="2657314" cy="328545"/>
        </a:xfrm>
        <a:custGeom>
          <a:avLst/>
          <a:gdLst/>
          <a:ahLst/>
          <a:cxnLst/>
          <a:rect l="0" t="0" r="0" b="0"/>
          <a:pathLst>
            <a:path>
              <a:moveTo>
                <a:pt x="2657314" y="0"/>
              </a:moveTo>
              <a:lnTo>
                <a:pt x="2657314" y="164272"/>
              </a:lnTo>
              <a:lnTo>
                <a:pt x="0" y="164272"/>
              </a:lnTo>
              <a:lnTo>
                <a:pt x="0" y="328545"/>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E766AD8B-3D2F-4317-8730-27C60E3254BE}">
      <dsp:nvSpPr>
        <dsp:cNvPr id="0" name=""/>
        <dsp:cNvSpPr/>
      </dsp:nvSpPr>
      <dsp:spPr>
        <a:xfrm>
          <a:off x="225249" y="1703"/>
          <a:ext cx="10767357" cy="617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a:cs typeface="Arial"/>
            </a:rPr>
            <a:t>Grade 8 Civics Field Test in Spring 2024</a:t>
          </a:r>
        </a:p>
      </dsp:txBody>
      <dsp:txXfrm>
        <a:off x="225249" y="1703"/>
        <a:ext cx="10767357" cy="617344"/>
      </dsp:txXfrm>
    </dsp:sp>
    <dsp:sp modelId="{85E719BB-C797-416E-B936-61008662FD9B}">
      <dsp:nvSpPr>
        <dsp:cNvPr id="0" name=""/>
        <dsp:cNvSpPr/>
      </dsp:nvSpPr>
      <dsp:spPr>
        <a:xfrm>
          <a:off x="460425" y="947593"/>
          <a:ext cx="4982376" cy="110461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a:cs typeface="Arial"/>
            </a:rPr>
            <a:t>State-Level Performance Task</a:t>
          </a:r>
        </a:p>
        <a:p>
          <a:pPr marL="0" lvl="0" indent="0" algn="ctr" defTabSz="889000" rtl="0">
            <a:lnSpc>
              <a:spcPct val="90000"/>
            </a:lnSpc>
            <a:spcBef>
              <a:spcPct val="0"/>
            </a:spcBef>
            <a:spcAft>
              <a:spcPct val="35000"/>
            </a:spcAft>
            <a:buNone/>
          </a:pPr>
          <a:r>
            <a:rPr lang="en-US" sz="2000" b="1" kern="1200">
              <a:latin typeface="Arial"/>
              <a:cs typeface="Arial"/>
            </a:rPr>
            <a:t>(covers one of the seven civics topics </a:t>
          </a:r>
        </a:p>
        <a:p>
          <a:pPr marL="0" lvl="0" indent="0" algn="ctr" defTabSz="889000">
            <a:lnSpc>
              <a:spcPct val="90000"/>
            </a:lnSpc>
            <a:spcBef>
              <a:spcPct val="0"/>
            </a:spcBef>
            <a:spcAft>
              <a:spcPct val="35000"/>
            </a:spcAft>
            <a:buNone/>
          </a:pPr>
          <a:r>
            <a:rPr lang="en-US" sz="2000" b="1" kern="1200">
              <a:latin typeface="Arial"/>
              <a:cs typeface="Arial"/>
            </a:rPr>
            <a:t>in the Framework)</a:t>
          </a:r>
        </a:p>
      </dsp:txBody>
      <dsp:txXfrm>
        <a:off x="460425" y="947593"/>
        <a:ext cx="4982376" cy="1104616"/>
      </dsp:txXfrm>
    </dsp:sp>
    <dsp:sp modelId="{8717A82C-F3B6-447E-AE9D-077DF21807C9}">
      <dsp:nvSpPr>
        <dsp:cNvPr id="0" name=""/>
        <dsp:cNvSpPr/>
      </dsp:nvSpPr>
      <dsp:spPr>
        <a:xfrm>
          <a:off x="1706019" y="2380755"/>
          <a:ext cx="3680194" cy="1414192"/>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a:cs typeface="Arial"/>
            </a:rPr>
            <a:t>Selected-response and constructed-response questions </a:t>
          </a:r>
          <a:r>
            <a:rPr lang="en-US" sz="1600" i="1" kern="1200">
              <a:solidFill>
                <a:schemeClr val="tx1"/>
              </a:solidFill>
              <a:latin typeface="Arial"/>
              <a:cs typeface="Arial"/>
            </a:rPr>
            <a:t>Administered on TestNav</a:t>
          </a:r>
        </a:p>
      </dsp:txBody>
      <dsp:txXfrm>
        <a:off x="1706019" y="2380755"/>
        <a:ext cx="3680194" cy="1414192"/>
      </dsp:txXfrm>
    </dsp:sp>
    <dsp:sp modelId="{E24D19EA-EE9D-4925-ACFB-B6FA7ACED306}">
      <dsp:nvSpPr>
        <dsp:cNvPr id="0" name=""/>
        <dsp:cNvSpPr/>
      </dsp:nvSpPr>
      <dsp:spPr>
        <a:xfrm>
          <a:off x="5771347" y="947593"/>
          <a:ext cx="4986084" cy="109661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b="1" kern="1200">
              <a:latin typeface="Arial"/>
              <a:cs typeface="Arial"/>
            </a:rPr>
            <a:t>End-of-Course Test</a:t>
          </a:r>
        </a:p>
        <a:p>
          <a:pPr marL="0" lvl="0" indent="0" algn="ctr" defTabSz="889000" rtl="0">
            <a:lnSpc>
              <a:spcPct val="90000"/>
            </a:lnSpc>
            <a:spcBef>
              <a:spcPct val="0"/>
            </a:spcBef>
            <a:spcAft>
              <a:spcPct val="35000"/>
            </a:spcAft>
            <a:buNone/>
          </a:pPr>
          <a:r>
            <a:rPr lang="en-US" sz="2000" b="1" kern="1200">
              <a:latin typeface="Arial"/>
              <a:cs typeface="Arial"/>
            </a:rPr>
            <a:t>(covers full breadth of </a:t>
          </a:r>
        </a:p>
        <a:p>
          <a:pPr marL="0" lvl="0" indent="0" algn="ctr" defTabSz="889000">
            <a:lnSpc>
              <a:spcPct val="90000"/>
            </a:lnSpc>
            <a:spcBef>
              <a:spcPct val="0"/>
            </a:spcBef>
            <a:spcAft>
              <a:spcPct val="35000"/>
            </a:spcAft>
            <a:buNone/>
          </a:pPr>
          <a:r>
            <a:rPr lang="en-US" sz="2000" b="1" kern="1200">
              <a:latin typeface="Arial"/>
              <a:cs typeface="Arial"/>
            </a:rPr>
            <a:t>grade 8 civics standards)</a:t>
          </a:r>
        </a:p>
      </dsp:txBody>
      <dsp:txXfrm>
        <a:off x="5771347" y="947593"/>
        <a:ext cx="4986084" cy="1096614"/>
      </dsp:txXfrm>
    </dsp:sp>
    <dsp:sp modelId="{8FC9F958-485E-416F-9A03-F1D5AA476A45}">
      <dsp:nvSpPr>
        <dsp:cNvPr id="0" name=""/>
        <dsp:cNvSpPr/>
      </dsp:nvSpPr>
      <dsp:spPr>
        <a:xfrm>
          <a:off x="7017868" y="2372752"/>
          <a:ext cx="3680194" cy="1402333"/>
        </a:xfrm>
        <a:prstGeom prst="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a:cs typeface="Arial"/>
            </a:rPr>
            <a:t>Selected-response questions only</a:t>
          </a:r>
          <a:br>
            <a:rPr lang="en-US" sz="2000" kern="1200">
              <a:solidFill>
                <a:schemeClr val="tx1"/>
              </a:solidFill>
              <a:latin typeface="Arial"/>
              <a:cs typeface="Arial"/>
            </a:rPr>
          </a:br>
          <a:r>
            <a:rPr lang="en-US" sz="1600" i="1" kern="1200">
              <a:solidFill>
                <a:schemeClr val="tx1"/>
              </a:solidFill>
              <a:latin typeface="Arial"/>
              <a:cs typeface="Arial"/>
            </a:rPr>
            <a:t>Administered on TestNav</a:t>
          </a:r>
          <a:endParaRPr lang="en-US" sz="1600" kern="1200">
            <a:solidFill>
              <a:schemeClr val="tx1"/>
            </a:solidFill>
            <a:latin typeface="Arial"/>
            <a:cs typeface="Arial"/>
          </a:endParaRPr>
        </a:p>
      </dsp:txBody>
      <dsp:txXfrm>
        <a:off x="7017868" y="2372752"/>
        <a:ext cx="3680194" cy="14023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3/20/2024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47</a:t>
            </a:fld>
            <a:endParaRPr lang="en-US"/>
          </a:p>
        </p:txBody>
      </p:sp>
    </p:spTree>
    <p:extLst>
      <p:ext uri="{BB962C8B-B14F-4D97-AF65-F5344CB8AC3E}">
        <p14:creationId xmlns:p14="http://schemas.microsoft.com/office/powerpoint/2010/main" val="21332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50</a:t>
            </a:fld>
            <a:endParaRPr lang="en-US"/>
          </a:p>
        </p:txBody>
      </p:sp>
    </p:spTree>
    <p:extLst>
      <p:ext uri="{BB962C8B-B14F-4D97-AF65-F5344CB8AC3E}">
        <p14:creationId xmlns:p14="http://schemas.microsoft.com/office/powerpoint/2010/main" val="24827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68629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223053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172247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424420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1498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6EE4-A781-C7BE-DD19-8F51417A9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FD6FE-47E8-A932-9ACE-650BF9918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7868C-128D-250F-1B12-923B6A194A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BCDB1-0F44-D7BA-1AFA-B1BEC70AED84}"/>
              </a:ext>
            </a:extLst>
          </p:cNvPr>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176140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E6EE4-A781-C7BE-DD19-8F51417A9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FD6FE-47E8-A932-9ACE-650BF9918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A7868C-128D-250F-1B12-923B6A194A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6BCDB1-0F44-D7BA-1AFA-B1BEC70AED84}"/>
              </a:ext>
            </a:extLst>
          </p:cNvPr>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62165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68D23-1B70-5EBA-9CBF-E3F1C0564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15B30-DCE0-138B-83F4-AD873A417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FD141-39B2-6D80-C4AE-4271CD165A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4A92AB-D76A-BBB1-567E-8906E7819502}"/>
              </a:ext>
            </a:extLst>
          </p:cNvPr>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1013052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mcas.pearsonsupport.com/technology-setup/"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resources/manuals/MCAS%20Guide%20to%20SR-PNP%2023-24_%201.6.24.pdf" TargetMode="External"/><Relationship Id="rId1" Type="http://schemas.openxmlformats.org/officeDocument/2006/relationships/slideLayout" Target="../slideLayouts/slideLayout3.xml"/><Relationship Id="rId4" Type="http://schemas.openxmlformats.org/officeDocument/2006/relationships/hyperlink" Target="http://mcas.pearsonsupport.com/manuals/"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gateway.edu.state.ma.us/"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mass.gov"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doe.mass.edu/mcas/testadmin/form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mcas.pearsonsupport.com/student/practice-tests-hss/" TargetMode="Externa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www.doe.mass.edu/mcas/testadmin/civics/" TargetMode="External"/><Relationship Id="rId7" Type="http://schemas.openxmlformats.org/officeDocument/2006/relationships/hyperlink" Target="https://www.doe.mass.edu/mcas/tdd/hss.html?section=localtask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doe.mass.edu/mcas/tdd/g8-civics-assessment.pdf" TargetMode="External"/><Relationship Id="rId5" Type="http://schemas.openxmlformats.org/officeDocument/2006/relationships/hyperlink" Target="http://mcas.pearsonsupport.com/released-items/civics/" TargetMode="External"/><Relationship Id="rId4" Type="http://schemas.openxmlformats.org/officeDocument/2006/relationships/hyperlink" Target="http://mcas.pearsonsupport.com/student/practice-tests-hss/"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7.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hyperlink" Target="http://www.doe.mass.edu/mca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9.svg"/><Relationship Id="rId11" Type="http://schemas.openxmlformats.org/officeDocument/2006/relationships/hyperlink" Target="mailto:mcas@mass.gov" TargetMode="External"/><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s://www.doe.mass.edu/mcas/testadmin/civics/" TargetMode="External"/><Relationship Id="rId1" Type="http://schemas.openxmlformats.org/officeDocument/2006/relationships/slideLayout" Target="../slideLayouts/slideLayout3.xml"/><Relationship Id="rId5" Type="http://schemas.openxmlformats.org/officeDocument/2006/relationships/hyperlink" Target="http://mcas.pearsonsupport.com/resources/resources-training/Grade_8_Civics_Virtual_Training_Session/Grade%208%20Civics%20Virtual%20Informational%20and%20Training%20Session.html" TargetMode="External"/><Relationship Id="rId4" Type="http://schemas.openxmlformats.org/officeDocument/2006/relationships/hyperlink" Target="http://mcas.pearsonsupport.com/resources/resources-training/9-26%20Civics%20Informational%20Session.mp4"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mcas/testadmin/civics/topic-assignments.xlsx"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doe.mass.edu/mcas/tdd/hss.html?section=localtask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tLang="en-US" sz="5400"/>
              <a:t>Grade 8 Civics Field Test Administration </a:t>
            </a:r>
          </a:p>
        </p:txBody>
      </p:sp>
      <p:sp>
        <p:nvSpPr>
          <p:cNvPr id="3" name="Subtitle 2"/>
          <p:cNvSpPr>
            <a:spLocks noGrp="1"/>
          </p:cNvSpPr>
          <p:nvPr>
            <p:ph type="subTitle" idx="1"/>
          </p:nvPr>
        </p:nvSpPr>
        <p:spPr>
          <a:xfrm>
            <a:off x="507295" y="5466946"/>
            <a:ext cx="7318648" cy="1391055"/>
          </a:xfrm>
        </p:spPr>
        <p:txBody>
          <a:bodyPr/>
          <a:lstStyle/>
          <a:p>
            <a:r>
              <a:rPr lang="en-US" altLang="zh-CN">
                <a:solidFill>
                  <a:schemeClr val="tx1">
                    <a:lumMod val="75000"/>
                  </a:schemeClr>
                </a:solidFill>
                <a:latin typeface="Arial" panose="020B0604020202020204" pitchFamily="34" charset="0"/>
                <a:cs typeface="Arial" panose="020B0604020202020204" pitchFamily="34" charset="0"/>
              </a:rPr>
              <a:t>The Office of Student Assessment Services</a:t>
            </a:r>
            <a:br>
              <a:rPr lang="en-US" altLang="zh-CN">
                <a:solidFill>
                  <a:schemeClr val="tx1">
                    <a:lumMod val="75000"/>
                  </a:schemeClr>
                </a:solidFill>
                <a:latin typeface="Arial" panose="020B0604020202020204" pitchFamily="34" charset="0"/>
                <a:cs typeface="Arial" panose="020B0604020202020204" pitchFamily="34" charset="0"/>
              </a:rPr>
            </a:br>
            <a:r>
              <a:rPr lang="en-US" altLang="zh-CN">
                <a:solidFill>
                  <a:schemeClr val="tx1">
                    <a:lumMod val="75000"/>
                  </a:schemeClr>
                </a:solidFill>
                <a:latin typeface="Arial" panose="020B0604020202020204" pitchFamily="34" charset="0"/>
                <a:cs typeface="Arial" panose="020B0604020202020204" pitchFamily="34" charset="0"/>
              </a:rPr>
              <a:t>March 21, 2024</a:t>
            </a:r>
            <a:endParaRPr lang="zh-CN" altLang="en-US">
              <a:solidFill>
                <a:schemeClr val="tx1">
                  <a:lumMod val="7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2024 Field Test: End-of-Course Test</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218009" cy="4912946"/>
          </a:xfrm>
        </p:spPr>
        <p:txBody>
          <a:bodyPr vert="horz" lIns="91440" tIns="45720" rIns="91440" bIns="45720" rtlCol="0" anchor="t">
            <a:normAutofit/>
          </a:bodyPr>
          <a:lstStyle/>
          <a:p>
            <a:pPr marL="457200" indent="-457200">
              <a:buFont typeface="Arial" panose="020B0604020202020204" pitchFamily="34" charset="0"/>
              <a:buChar char="•"/>
            </a:pPr>
            <a:r>
              <a:rPr lang="en-US" sz="3200">
                <a:latin typeface="Arial"/>
                <a:cs typeface="Arial"/>
              </a:rPr>
              <a:t>37 test questions </a:t>
            </a:r>
            <a:endParaRPr lang="en-US" sz="3200"/>
          </a:p>
          <a:p>
            <a:pPr marL="457200" indent="-457200">
              <a:buFont typeface="Arial" panose="020B0604020202020204" pitchFamily="34" charset="0"/>
              <a:buChar char="•"/>
            </a:pPr>
            <a:r>
              <a:rPr lang="en-US" sz="3200">
                <a:latin typeface="Arial"/>
                <a:cs typeface="Arial"/>
              </a:rPr>
              <a:t>Machine-scored/selected-response</a:t>
            </a:r>
          </a:p>
          <a:p>
            <a:pPr marL="457200" indent="-457200">
              <a:buFont typeface="Arial" panose="020B0604020202020204" pitchFamily="34" charset="0"/>
              <a:buChar char="•"/>
            </a:pPr>
            <a:r>
              <a:rPr lang="en-US" sz="3200">
                <a:latin typeface="Arial"/>
                <a:cs typeface="Arial"/>
              </a:rPr>
              <a:t>Many questions based on a text source or graphic</a:t>
            </a:r>
          </a:p>
          <a:p>
            <a:pPr marL="457200" indent="-457200">
              <a:buFont typeface="Arial" panose="020B0604020202020204" pitchFamily="34" charset="0"/>
              <a:buChar char="•"/>
            </a:pPr>
            <a:r>
              <a:rPr lang="en-US" sz="3200">
                <a:latin typeface="Arial"/>
                <a:cs typeface="Arial"/>
              </a:rPr>
              <a:t>Estimated 50–60 minutes to complete </a:t>
            </a:r>
            <a:endParaRPr lang="en-US" sz="3200"/>
          </a:p>
          <a:p>
            <a:pPr marL="457200" indent="-457200">
              <a:buFont typeface="Arial" panose="020B0604020202020204" pitchFamily="34" charset="0"/>
              <a:buChar char="•"/>
            </a:pPr>
            <a:r>
              <a:rPr lang="en-US" sz="3200">
                <a:latin typeface="Arial"/>
                <a:cs typeface="Arial"/>
              </a:rPr>
              <a:t>DESE expects to release a subset of questions that will be common for all students, along with school, district, and state data (means) for those items</a:t>
            </a:r>
          </a:p>
          <a:p>
            <a:pPr marL="914400" lvl="1" indent="-457200">
              <a:buFont typeface="Arial" panose="020B0604020202020204" pitchFamily="34" charset="0"/>
              <a:buChar char="•"/>
            </a:pPr>
            <a:r>
              <a:rPr lang="en-US" sz="2800">
                <a:solidFill>
                  <a:schemeClr val="tx1"/>
                </a:solidFill>
                <a:latin typeface="Arial"/>
                <a:cs typeface="Arial"/>
              </a:rPr>
              <a:t>Student-level data will not be provided.</a:t>
            </a:r>
            <a:endParaRPr lang="en-US" sz="2800">
              <a:solidFill>
                <a:schemeClr val="tx1"/>
              </a:solidFill>
            </a:endParaRPr>
          </a:p>
          <a:p>
            <a:pPr marL="457200" indent="-457200">
              <a:buFont typeface="Arial" panose="020B0604020202020204" pitchFamily="34" charset="0"/>
              <a:buChar char="•"/>
            </a:pPr>
            <a:endParaRPr lang="en-US" sz="3200">
              <a:latin typeface="Arial"/>
              <a:cs typeface="Arial"/>
            </a:endParaRPr>
          </a:p>
        </p:txBody>
      </p:sp>
    </p:spTree>
    <p:extLst>
      <p:ext uri="{BB962C8B-B14F-4D97-AF65-F5344CB8AC3E}">
        <p14:creationId xmlns:p14="http://schemas.microsoft.com/office/powerpoint/2010/main" val="410210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Field Test Schedule for Spring 2024</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362215" cy="477611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sz="3600" b="1">
                <a:latin typeface="Arial"/>
                <a:cs typeface="Arial"/>
              </a:rPr>
              <a:t>April 29–June 7, 2024: Administration window</a:t>
            </a:r>
          </a:p>
          <a:p>
            <a:pPr marL="914400" lvl="1" indent="-457200">
              <a:buFont typeface="Arial" panose="020B0604020202020204" pitchFamily="34" charset="0"/>
              <a:buChar char="•"/>
            </a:pPr>
            <a:r>
              <a:rPr lang="en-US" sz="3200">
                <a:solidFill>
                  <a:schemeClr val="tx1"/>
                </a:solidFill>
                <a:latin typeface="Arial"/>
                <a:cs typeface="Arial"/>
              </a:rPr>
              <a:t>Each student that participates will take </a:t>
            </a:r>
            <a:r>
              <a:rPr lang="en-US" sz="3200" b="1" u="sng">
                <a:solidFill>
                  <a:schemeClr val="tx1"/>
                </a:solidFill>
                <a:latin typeface="Arial"/>
                <a:cs typeface="Arial"/>
              </a:rPr>
              <a:t>both</a:t>
            </a:r>
            <a:r>
              <a:rPr lang="en-US" sz="3200">
                <a:solidFill>
                  <a:schemeClr val="tx1"/>
                </a:solidFill>
                <a:latin typeface="Arial"/>
                <a:cs typeface="Arial"/>
              </a:rPr>
              <a:t> a state-level performance task and the EOC test.</a:t>
            </a:r>
          </a:p>
          <a:p>
            <a:pPr marL="914400" lvl="1" indent="-457200">
              <a:buFont typeface="Arial" panose="020B0604020202020204" pitchFamily="34" charset="0"/>
              <a:buChar char="•"/>
            </a:pPr>
            <a:r>
              <a:rPr lang="en-US" sz="3200">
                <a:solidFill>
                  <a:schemeClr val="tx1"/>
                </a:solidFill>
                <a:latin typeface="Arial"/>
                <a:cs typeface="Arial"/>
              </a:rPr>
              <a:t>Each component may be administered at any time during the window; they do not have to be administered on consecutive days. </a:t>
            </a:r>
            <a:endParaRPr lang="en-US" sz="3200">
              <a:solidFill>
                <a:schemeClr val="tx1"/>
              </a:solidFill>
            </a:endParaRPr>
          </a:p>
          <a:p>
            <a:pPr marL="914400" lvl="1" indent="-457200">
              <a:buFont typeface="Arial" panose="020B0604020202020204" pitchFamily="34" charset="0"/>
              <a:buChar char="•"/>
            </a:pPr>
            <a:r>
              <a:rPr lang="en-US" sz="3200">
                <a:solidFill>
                  <a:schemeClr val="tx1"/>
                </a:solidFill>
                <a:latin typeface="Arial"/>
                <a:cs typeface="Arial"/>
              </a:rPr>
              <a:t>The state-level performance task and EOC may be administered on the same day.</a:t>
            </a:r>
          </a:p>
          <a:p>
            <a:pPr marL="914400" lvl="1" indent="-457200">
              <a:buFont typeface="Arial" panose="020B0604020202020204" pitchFamily="34" charset="0"/>
              <a:buChar char="•"/>
            </a:pPr>
            <a:r>
              <a:rPr lang="en-US" sz="3200">
                <a:solidFill>
                  <a:schemeClr val="tx1"/>
                </a:solidFill>
                <a:latin typeface="Arial"/>
                <a:cs typeface="Arial"/>
              </a:rPr>
              <a:t>The state-level performance task should be administered before the EOC test. </a:t>
            </a:r>
          </a:p>
          <a:p>
            <a:pPr marL="914400" lvl="1" indent="-457200">
              <a:buFont typeface="Arial" panose="020B0604020202020204" pitchFamily="34" charset="0"/>
              <a:buChar char="•"/>
            </a:pPr>
            <a:endParaRPr lang="en-US" sz="3200">
              <a:solidFill>
                <a:schemeClr val="tx1"/>
              </a:solidFill>
            </a:endParaRPr>
          </a:p>
        </p:txBody>
      </p:sp>
    </p:spTree>
    <p:extLst>
      <p:ext uri="{BB962C8B-B14F-4D97-AF65-F5344CB8AC3E}">
        <p14:creationId xmlns:p14="http://schemas.microsoft.com/office/powerpoint/2010/main" val="270888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Additional Scheduling Considerations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fontScale="92500" lnSpcReduction="10000"/>
          </a:bodyPr>
          <a:lstStyle/>
          <a:p>
            <a:pPr marL="457200" indent="-457200">
              <a:buFont typeface="Arial" panose="020B0604020202020204" pitchFamily="34" charset="0"/>
              <a:buChar char="•"/>
            </a:pPr>
            <a:r>
              <a:rPr lang="en-US" sz="2900">
                <a:latin typeface="Arial"/>
                <a:cs typeface="Arial"/>
              </a:rPr>
              <a:t>Students should be tested as closely together as possible, but it is </a:t>
            </a:r>
            <a:r>
              <a:rPr lang="en-US" sz="2900" b="1">
                <a:latin typeface="Arial"/>
                <a:cs typeface="Arial"/>
              </a:rPr>
              <a:t>not necessary to test all students concurrently.</a:t>
            </a:r>
          </a:p>
          <a:p>
            <a:pPr marL="914400" lvl="1" indent="-457200">
              <a:buFont typeface="Arial" panose="020B0604020202020204" pitchFamily="34" charset="0"/>
              <a:buChar char="•"/>
            </a:pPr>
            <a:r>
              <a:rPr lang="en-US" sz="2600">
                <a:solidFill>
                  <a:schemeClr val="tx1"/>
                </a:solidFill>
                <a:latin typeface="Arial"/>
                <a:cs typeface="Arial"/>
              </a:rPr>
              <a:t>Students may be tested during their regular Civics classes (even if those classes are at different times of the school day or on different days).</a:t>
            </a:r>
          </a:p>
          <a:p>
            <a:pPr marL="457200" indent="-457200">
              <a:buFont typeface="Arial" panose="020B0604020202020204" pitchFamily="34" charset="0"/>
              <a:buChar char="•"/>
            </a:pPr>
            <a:r>
              <a:rPr lang="en-US" sz="2900">
                <a:latin typeface="Arial"/>
                <a:cs typeface="Arial"/>
              </a:rPr>
              <a:t>Although the field test is untimed, schools are </a:t>
            </a:r>
            <a:r>
              <a:rPr lang="en-US" sz="2900" b="1">
                <a:latin typeface="Arial"/>
                <a:cs typeface="Arial"/>
              </a:rPr>
              <a:t>not required to give students unlimited time</a:t>
            </a:r>
            <a:r>
              <a:rPr lang="en-US" sz="2900">
                <a:latin typeface="Arial"/>
                <a:cs typeface="Arial"/>
              </a:rPr>
              <a:t> during the school day to complete the test as they are with other MCAS tests.</a:t>
            </a:r>
          </a:p>
          <a:p>
            <a:pPr marL="914400" lvl="1" indent="-457200">
              <a:buFont typeface="Arial" panose="020B0604020202020204" pitchFamily="34" charset="0"/>
              <a:buChar char="•"/>
            </a:pPr>
            <a:r>
              <a:rPr lang="en-US" sz="2600">
                <a:solidFill>
                  <a:schemeClr val="tx1"/>
                </a:solidFill>
                <a:latin typeface="Arial"/>
                <a:cs typeface="Arial"/>
              </a:rPr>
              <a:t>Schools may use their discretion and ask students to submit their answers if the time they are spending on the assessment exceeds the time the school has allotted for testing.</a:t>
            </a:r>
          </a:p>
          <a:p>
            <a:pPr marL="457200" indent="-457200">
              <a:buFont typeface="Arial" panose="020B0604020202020204" pitchFamily="34" charset="0"/>
              <a:buChar char="•"/>
            </a:pPr>
            <a:r>
              <a:rPr lang="en-US" sz="2900">
                <a:latin typeface="Arial"/>
                <a:cs typeface="Arial"/>
              </a:rPr>
              <a:t>Students who are absent on the day of testing are not required to participate in the field test when they return to school; </a:t>
            </a:r>
            <a:r>
              <a:rPr lang="en-US" sz="2900" b="1">
                <a:latin typeface="Arial"/>
                <a:cs typeface="Arial"/>
              </a:rPr>
              <a:t>scheduling make-up testing is at the discretion of the principal.</a:t>
            </a:r>
            <a:endParaRPr lang="en-US" sz="2900" b="1"/>
          </a:p>
          <a:p>
            <a:pPr marL="457200" indent="-457200">
              <a:buFont typeface="Arial" panose="020B0604020202020204" pitchFamily="34" charset="0"/>
              <a:buChar char="•"/>
            </a:pPr>
            <a:endParaRPr lang="en-US" sz="2900"/>
          </a:p>
        </p:txBody>
      </p:sp>
    </p:spTree>
    <p:extLst>
      <p:ext uri="{BB962C8B-B14F-4D97-AF65-F5344CB8AC3E}">
        <p14:creationId xmlns:p14="http://schemas.microsoft.com/office/powerpoint/2010/main" val="355048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A5A1-A62C-3C46-2073-5DA851AAE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BF03E-F9D5-F054-8939-E6878BC40824}"/>
              </a:ext>
            </a:extLst>
          </p:cNvPr>
          <p:cNvSpPr>
            <a:spLocks noGrp="1"/>
          </p:cNvSpPr>
          <p:nvPr>
            <p:ph type="title"/>
          </p:nvPr>
        </p:nvSpPr>
        <p:spPr>
          <a:xfrm>
            <a:off x="465991" y="219057"/>
            <a:ext cx="10990385" cy="800851"/>
          </a:xfrm>
        </p:spPr>
        <p:txBody>
          <a:bodyPr>
            <a:normAutofit/>
          </a:bodyPr>
          <a:lstStyle/>
          <a:p>
            <a:r>
              <a:rPr lang="en-US" sz="4000"/>
              <a:t>Field Test Participation</a:t>
            </a:r>
          </a:p>
        </p:txBody>
      </p:sp>
      <p:sp>
        <p:nvSpPr>
          <p:cNvPr id="3" name="Text Placeholder 2">
            <a:extLst>
              <a:ext uri="{FF2B5EF4-FFF2-40B4-BE49-F238E27FC236}">
                <a16:creationId xmlns:a16="http://schemas.microsoft.com/office/drawing/2014/main" id="{9956FA53-2D2C-B95E-ECA0-6B5159F7A2F2}"/>
              </a:ext>
            </a:extLst>
          </p:cNvPr>
          <p:cNvSpPr>
            <a:spLocks noGrp="1"/>
          </p:cNvSpPr>
          <p:nvPr>
            <p:ph type="body" idx="1"/>
          </p:nvPr>
        </p:nvSpPr>
        <p:spPr>
          <a:xfrm>
            <a:off x="275209" y="1100831"/>
            <a:ext cx="11494004" cy="5250808"/>
          </a:xfrm>
        </p:spPr>
        <p:txBody>
          <a:bodyPr vert="horz" lIns="91440" tIns="45720" rIns="91440" bIns="45720" rtlCol="0" anchor="t">
            <a:normAutofit/>
          </a:bodyPr>
          <a:lstStyle/>
          <a:p>
            <a:pPr marL="342900" indent="-342900">
              <a:spcBef>
                <a:spcPts val="0"/>
              </a:spcBef>
              <a:buSzPct val="100000"/>
              <a:buFont typeface="Arial" panose="020B0604020202020204" pitchFamily="34" charset="0"/>
              <a:buChar char="•"/>
              <a:tabLst>
                <a:tab pos="457200" algn="l"/>
              </a:tabLst>
            </a:pPr>
            <a:r>
              <a:rPr lang="en-US" sz="3200">
                <a:solidFill>
                  <a:srgbClr val="000000"/>
                </a:solidFill>
                <a:effectLst/>
                <a:latin typeface="Arial"/>
                <a:ea typeface="Times New Roman" panose="02020603050405020304" pitchFamily="18" charset="0"/>
                <a:cs typeface="Arial"/>
              </a:rPr>
              <a:t>All schools with 10 or more students enrolled in grade 8 are expected to test </a:t>
            </a:r>
            <a:r>
              <a:rPr lang="en-US" sz="3200" b="1">
                <a:solidFill>
                  <a:srgbClr val="000000"/>
                </a:solidFill>
                <a:effectLst/>
                <a:latin typeface="Arial"/>
                <a:ea typeface="Times New Roman" panose="02020603050405020304" pitchFamily="18" charset="0"/>
                <a:cs typeface="Arial"/>
              </a:rPr>
              <a:t>at least 50%</a:t>
            </a:r>
            <a:r>
              <a:rPr lang="en-US" sz="3200">
                <a:solidFill>
                  <a:srgbClr val="000000"/>
                </a:solidFill>
                <a:effectLst/>
                <a:latin typeface="Arial"/>
                <a:ea typeface="Times New Roman" panose="02020603050405020304" pitchFamily="18" charset="0"/>
                <a:cs typeface="Arial"/>
              </a:rPr>
              <a:t> of their grade 8 students.</a:t>
            </a:r>
          </a:p>
          <a:p>
            <a:pPr marR="0" lvl="0">
              <a:spcBef>
                <a:spcPts val="0"/>
              </a:spcBef>
              <a:spcAft>
                <a:spcPts val="0"/>
              </a:spcAft>
              <a:buSzPct val="100000"/>
              <a:tabLst>
                <a:tab pos="457200" algn="l"/>
              </a:tabLst>
            </a:pPr>
            <a:endParaRPr lang="en-US" sz="3200">
              <a:solidFill>
                <a:srgbClr val="000000"/>
              </a:solidFill>
              <a:effectLst/>
              <a:ea typeface="Times New Roman" panose="02020603050405020304" pitchFamily="18" charset="0"/>
            </a:endParaRPr>
          </a:p>
          <a:p>
            <a:pPr marL="342900" marR="0" lvl="0" indent="-342900">
              <a:spcBef>
                <a:spcPts val="0"/>
              </a:spcBef>
              <a:spcAft>
                <a:spcPts val="0"/>
              </a:spcAft>
              <a:buSzPct val="100000"/>
              <a:buFont typeface="Arial" panose="020B0604020202020204" pitchFamily="34" charset="0"/>
              <a:buChar char="•"/>
              <a:tabLst>
                <a:tab pos="457200" algn="l"/>
              </a:tabLst>
            </a:pPr>
            <a:r>
              <a:rPr lang="en-US" sz="3200">
                <a:solidFill>
                  <a:srgbClr val="000000"/>
                </a:solidFill>
                <a:effectLst/>
                <a:latin typeface="Arial"/>
                <a:ea typeface="Times New Roman" panose="02020603050405020304" pitchFamily="18" charset="0"/>
                <a:cs typeface="Arial"/>
              </a:rPr>
              <a:t>The following students are </a:t>
            </a:r>
            <a:r>
              <a:rPr lang="en-US" sz="3200" b="1">
                <a:solidFill>
                  <a:srgbClr val="000000"/>
                </a:solidFill>
                <a:effectLst/>
                <a:latin typeface="Arial"/>
                <a:ea typeface="Times New Roman" panose="02020603050405020304" pitchFamily="18" charset="0"/>
                <a:cs typeface="Arial"/>
              </a:rPr>
              <a:t>exempt</a:t>
            </a:r>
            <a:r>
              <a:rPr lang="en-US" sz="3200">
                <a:solidFill>
                  <a:srgbClr val="000000"/>
                </a:solidFill>
                <a:effectLst/>
                <a:latin typeface="Arial"/>
                <a:ea typeface="Times New Roman" panose="02020603050405020304" pitchFamily="18" charset="0"/>
                <a:cs typeface="Arial"/>
              </a:rPr>
              <a:t> from participation, though schools may count these students as part of the 50% tester threshold:</a:t>
            </a:r>
          </a:p>
          <a:p>
            <a:pPr marL="800100" lvl="1" indent="-342900">
              <a:spcBef>
                <a:spcPts val="0"/>
              </a:spcBef>
              <a:buSzPct val="100000"/>
              <a:buFont typeface="Arial" panose="020B0604020202020204" pitchFamily="34" charset="0"/>
              <a:buChar char="•"/>
              <a:tabLst>
                <a:tab pos="457200" algn="l"/>
              </a:tabLst>
            </a:pPr>
            <a:r>
              <a:rPr lang="en-US" sz="2800">
                <a:solidFill>
                  <a:srgbClr val="000000"/>
                </a:solidFill>
                <a:effectLst/>
                <a:latin typeface="Arial"/>
                <a:ea typeface="Times New Roman" panose="02020603050405020304" pitchFamily="18" charset="0"/>
                <a:cs typeface="Arial"/>
              </a:rPr>
              <a:t>Students who need a paper-based, Braille, screen reader, or large-print edition of the test</a:t>
            </a:r>
            <a:endParaRPr lang="en-US" sz="2800">
              <a:solidFill>
                <a:srgbClr val="000000"/>
              </a:solidFill>
              <a:latin typeface="Arial"/>
              <a:ea typeface="Times New Roman" panose="02020603050405020304" pitchFamily="18" charset="0"/>
              <a:cs typeface="Arial"/>
            </a:endParaRPr>
          </a:p>
          <a:p>
            <a:pPr marL="800100" lvl="1" indent="-342900">
              <a:spcBef>
                <a:spcPts val="0"/>
              </a:spcBef>
              <a:buSzPct val="100000"/>
              <a:buFont typeface="Arial" panose="020B0604020202020204" pitchFamily="34" charset="0"/>
              <a:buChar char="•"/>
              <a:tabLst>
                <a:tab pos="457200" algn="l"/>
              </a:tabLst>
            </a:pPr>
            <a:r>
              <a:rPr lang="en-US" sz="2800">
                <a:solidFill>
                  <a:srgbClr val="000000"/>
                </a:solidFill>
                <a:effectLst/>
                <a:latin typeface="Arial"/>
                <a:ea typeface="Times New Roman" panose="02020603050405020304" pitchFamily="18" charset="0"/>
                <a:cs typeface="Arial"/>
              </a:rPr>
              <a:t>First-year EL students (enrolled after the March 2023 SIMS submission)</a:t>
            </a:r>
            <a:endParaRPr lang="en-US" sz="2800">
              <a:solidFill>
                <a:srgbClr val="000000"/>
              </a:solidFill>
              <a:latin typeface="Arial"/>
              <a:ea typeface="Times New Roman" panose="02020603050405020304" pitchFamily="18" charset="0"/>
              <a:cs typeface="Arial"/>
            </a:endParaRPr>
          </a:p>
          <a:p>
            <a:pPr marL="800100" lvl="1" indent="-342900">
              <a:spcBef>
                <a:spcPts val="0"/>
              </a:spcBef>
              <a:buSzPct val="100000"/>
              <a:buFont typeface="Arial" panose="020B0604020202020204" pitchFamily="34" charset="0"/>
              <a:buChar char="•"/>
              <a:tabLst>
                <a:tab pos="457200" algn="l"/>
              </a:tabLst>
            </a:pPr>
            <a:r>
              <a:rPr lang="en-US" sz="2800">
                <a:solidFill>
                  <a:srgbClr val="000000"/>
                </a:solidFill>
                <a:effectLst/>
                <a:latin typeface="Arial"/>
                <a:ea typeface="Times New Roman" panose="02020603050405020304" pitchFamily="18" charset="0"/>
                <a:cs typeface="Arial"/>
              </a:rPr>
              <a:t>Students with disabilities who take the MCAS </a:t>
            </a:r>
            <a:r>
              <a:rPr lang="en-US" sz="2800">
                <a:solidFill>
                  <a:srgbClr val="000000"/>
                </a:solidFill>
                <a:latin typeface="Arial"/>
                <a:ea typeface="Times New Roman" panose="02020603050405020304" pitchFamily="18" charset="0"/>
                <a:cs typeface="Arial"/>
              </a:rPr>
              <a:t>A</a:t>
            </a:r>
            <a:r>
              <a:rPr lang="en-US" sz="2800">
                <a:solidFill>
                  <a:srgbClr val="000000"/>
                </a:solidFill>
                <a:effectLst/>
                <a:latin typeface="Arial"/>
                <a:ea typeface="Times New Roman" panose="02020603050405020304" pitchFamily="18" charset="0"/>
                <a:cs typeface="Arial"/>
              </a:rPr>
              <a:t>lternate Assessment </a:t>
            </a:r>
            <a:r>
              <a:rPr lang="en-US" sz="2800">
                <a:solidFill>
                  <a:srgbClr val="000000"/>
                </a:solidFill>
                <a:latin typeface="Arial"/>
                <a:ea typeface="Times New Roman" panose="02020603050405020304" pitchFamily="18" charset="0"/>
                <a:cs typeface="Arial"/>
              </a:rPr>
              <a:t>(MCAS-Alt)</a:t>
            </a:r>
            <a:endParaRPr lang="en-US" sz="2800">
              <a:solidFill>
                <a:srgbClr val="000000"/>
              </a:solidFill>
              <a:effectLst/>
              <a:latin typeface="Arial"/>
              <a:ea typeface="Times New Roman" panose="02020603050405020304" pitchFamily="18" charset="0"/>
              <a:cs typeface="Arial"/>
            </a:endParaRPr>
          </a:p>
          <a:p>
            <a:pPr lvl="1">
              <a:spcBef>
                <a:spcPts val="0"/>
              </a:spcBef>
              <a:buSzPct val="100000"/>
              <a:tabLst>
                <a:tab pos="457200" algn="l"/>
              </a:tabLst>
            </a:pPr>
            <a:endParaRPr lang="en-US" sz="2400">
              <a:solidFill>
                <a:srgbClr val="000000"/>
              </a:solidFill>
              <a:effectLst/>
              <a:ea typeface="Times New Roman" panose="02020603050405020304" pitchFamily="18" charset="0"/>
            </a:endParaRPr>
          </a:p>
        </p:txBody>
      </p:sp>
    </p:spTree>
    <p:extLst>
      <p:ext uri="{BB962C8B-B14F-4D97-AF65-F5344CB8AC3E}">
        <p14:creationId xmlns:p14="http://schemas.microsoft.com/office/powerpoint/2010/main" val="3936295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FA5A1-A62C-3C46-2073-5DA851AAE0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BF03E-F9D5-F054-8939-E6878BC40824}"/>
              </a:ext>
            </a:extLst>
          </p:cNvPr>
          <p:cNvSpPr>
            <a:spLocks noGrp="1"/>
          </p:cNvSpPr>
          <p:nvPr>
            <p:ph type="title"/>
          </p:nvPr>
        </p:nvSpPr>
        <p:spPr>
          <a:xfrm>
            <a:off x="465991" y="219057"/>
            <a:ext cx="10990385" cy="800851"/>
          </a:xfrm>
        </p:spPr>
        <p:txBody>
          <a:bodyPr>
            <a:normAutofit/>
          </a:bodyPr>
          <a:lstStyle/>
          <a:p>
            <a:r>
              <a:rPr lang="en-US" sz="4000"/>
              <a:t>Field Test Participation</a:t>
            </a:r>
          </a:p>
        </p:txBody>
      </p:sp>
      <p:sp>
        <p:nvSpPr>
          <p:cNvPr id="3" name="Text Placeholder 2">
            <a:extLst>
              <a:ext uri="{FF2B5EF4-FFF2-40B4-BE49-F238E27FC236}">
                <a16:creationId xmlns:a16="http://schemas.microsoft.com/office/drawing/2014/main" id="{9956FA53-2D2C-B95E-ECA0-6B5159F7A2F2}"/>
              </a:ext>
            </a:extLst>
          </p:cNvPr>
          <p:cNvSpPr>
            <a:spLocks noGrp="1"/>
          </p:cNvSpPr>
          <p:nvPr>
            <p:ph type="body" idx="1"/>
          </p:nvPr>
        </p:nvSpPr>
        <p:spPr>
          <a:xfrm>
            <a:off x="275209" y="1100831"/>
            <a:ext cx="11647502" cy="5104659"/>
          </a:xfrm>
        </p:spPr>
        <p:txBody>
          <a:bodyPr vert="horz" lIns="91440" tIns="45720" rIns="91440" bIns="45720" rtlCol="0" anchor="t">
            <a:normAutofit/>
          </a:bodyPr>
          <a:lstStyle/>
          <a:p>
            <a:pPr marL="342900" indent="-342900">
              <a:spcBef>
                <a:spcPts val="0"/>
              </a:spcBef>
              <a:buSzPct val="100000"/>
              <a:buFont typeface="Arial" panose="020B0604020202020204" pitchFamily="34" charset="0"/>
              <a:buChar char="•"/>
              <a:tabLst>
                <a:tab pos="457200" algn="l"/>
              </a:tabLst>
            </a:pPr>
            <a:r>
              <a:rPr lang="en-US" sz="3200">
                <a:solidFill>
                  <a:srgbClr val="000000"/>
                </a:solidFill>
                <a:effectLst/>
                <a:latin typeface="Arial"/>
                <a:ea typeface="Times New Roman" panose="02020603050405020304" pitchFamily="18" charset="0"/>
                <a:cs typeface="Arial"/>
              </a:rPr>
              <a:t>Schools should use their best judgment to reach the minimum requirement of 50%</a:t>
            </a:r>
            <a:r>
              <a:rPr lang="en-US" sz="3200">
                <a:solidFill>
                  <a:srgbClr val="000000"/>
                </a:solidFill>
                <a:latin typeface="Arial"/>
                <a:ea typeface="Times New Roman" panose="02020603050405020304" pitchFamily="18" charset="0"/>
                <a:cs typeface="Arial"/>
              </a:rPr>
              <a:t>.</a:t>
            </a:r>
            <a:r>
              <a:rPr lang="en-US" sz="3200">
                <a:solidFill>
                  <a:srgbClr val="000000"/>
                </a:solidFill>
                <a:effectLst/>
                <a:latin typeface="Arial"/>
                <a:ea typeface="Times New Roman" panose="02020603050405020304" pitchFamily="18" charset="0"/>
                <a:cs typeface="Arial"/>
              </a:rPr>
              <a:t> For example:</a:t>
            </a:r>
            <a:endParaRPr lang="en-US" sz="3200">
              <a:solidFill>
                <a:srgbClr val="000000"/>
              </a:solidFill>
              <a:effectLst/>
              <a:latin typeface="Arial"/>
              <a:ea typeface="Aptos" panose="020B0004020202020204" pitchFamily="34" charset="0"/>
              <a:cs typeface="Arial"/>
            </a:endParaRPr>
          </a:p>
          <a:p>
            <a:pPr marL="800100" marR="0" lvl="1" indent="-342900">
              <a:spcBef>
                <a:spcPts val="0"/>
              </a:spcBef>
              <a:spcAft>
                <a:spcPts val="0"/>
              </a:spcAft>
              <a:buSzPct val="100000"/>
              <a:buFont typeface="Arial" panose="020B0604020202020204" pitchFamily="34" charset="0"/>
              <a:buChar char="•"/>
              <a:tabLst>
                <a:tab pos="914400" algn="l"/>
              </a:tabLst>
            </a:pPr>
            <a:r>
              <a:rPr lang="en-US" sz="2800">
                <a:solidFill>
                  <a:srgbClr val="000000"/>
                </a:solidFill>
                <a:effectLst/>
                <a:latin typeface="Arial"/>
                <a:ea typeface="Times New Roman" panose="02020603050405020304" pitchFamily="18" charset="0"/>
                <a:cs typeface="Arial"/>
              </a:rPr>
              <a:t>Schools with an </a:t>
            </a:r>
            <a:r>
              <a:rPr lang="en-US" sz="2800" b="1">
                <a:solidFill>
                  <a:srgbClr val="000000"/>
                </a:solidFill>
                <a:effectLst/>
                <a:latin typeface="Arial"/>
                <a:ea typeface="Times New Roman" panose="02020603050405020304" pitchFamily="18" charset="0"/>
                <a:cs typeface="Arial"/>
              </a:rPr>
              <a:t>even number </a:t>
            </a:r>
            <a:r>
              <a:rPr lang="en-US" sz="2800">
                <a:solidFill>
                  <a:srgbClr val="000000"/>
                </a:solidFill>
                <a:effectLst/>
                <a:latin typeface="Arial"/>
                <a:ea typeface="Times New Roman" panose="02020603050405020304" pitchFamily="18" charset="0"/>
                <a:cs typeface="Arial"/>
              </a:rPr>
              <a:t>of grade 8 civics classes can test half of them.</a:t>
            </a:r>
            <a:endParaRPr lang="en-US" sz="3200">
              <a:solidFill>
                <a:srgbClr val="000000"/>
              </a:solidFill>
              <a:effectLst/>
              <a:latin typeface="Arial"/>
              <a:ea typeface="Aptos" panose="020B0004020202020204" pitchFamily="34" charset="0"/>
              <a:cs typeface="Arial"/>
            </a:endParaRPr>
          </a:p>
          <a:p>
            <a:pPr marL="800100" marR="0" lvl="1" indent="-342900">
              <a:spcBef>
                <a:spcPts val="0"/>
              </a:spcBef>
              <a:spcAft>
                <a:spcPts val="0"/>
              </a:spcAft>
              <a:buSzPct val="100000"/>
              <a:buFont typeface="Arial" panose="020B0604020202020204" pitchFamily="34" charset="0"/>
              <a:buChar char="•"/>
              <a:tabLst>
                <a:tab pos="914400" algn="l"/>
              </a:tabLst>
            </a:pPr>
            <a:r>
              <a:rPr lang="en-US" sz="2800">
                <a:solidFill>
                  <a:srgbClr val="000000"/>
                </a:solidFill>
                <a:effectLst/>
                <a:latin typeface="Arial"/>
                <a:ea typeface="Times New Roman" panose="02020603050405020304" pitchFamily="18" charset="0"/>
                <a:cs typeface="Arial"/>
              </a:rPr>
              <a:t>Schools with an </a:t>
            </a:r>
            <a:r>
              <a:rPr lang="en-US" sz="2800" b="1">
                <a:solidFill>
                  <a:srgbClr val="000000"/>
                </a:solidFill>
                <a:effectLst/>
                <a:latin typeface="Arial"/>
                <a:ea typeface="Times New Roman" panose="02020603050405020304" pitchFamily="18" charset="0"/>
                <a:cs typeface="Arial"/>
              </a:rPr>
              <a:t>odd number </a:t>
            </a:r>
            <a:r>
              <a:rPr lang="en-US" sz="2800">
                <a:solidFill>
                  <a:srgbClr val="000000"/>
                </a:solidFill>
                <a:effectLst/>
                <a:latin typeface="Arial"/>
                <a:ea typeface="Times New Roman" panose="02020603050405020304" pitchFamily="18" charset="0"/>
                <a:cs typeface="Arial"/>
              </a:rPr>
              <a:t>of grade 8 civics classes can test half of them, plus one additional class (i.e., a school that has 7 classes should test 4 out of the 7).</a:t>
            </a:r>
            <a:endParaRPr lang="en-US" sz="3200">
              <a:solidFill>
                <a:srgbClr val="000000"/>
              </a:solidFill>
              <a:effectLst/>
              <a:latin typeface="Arial"/>
              <a:ea typeface="Aptos" panose="020B0004020202020204" pitchFamily="34" charset="0"/>
              <a:cs typeface="Arial"/>
            </a:endParaRPr>
          </a:p>
          <a:p>
            <a:pPr marL="800100" marR="0" lvl="1" indent="-342900">
              <a:spcBef>
                <a:spcPts val="0"/>
              </a:spcBef>
              <a:spcAft>
                <a:spcPts val="0"/>
              </a:spcAft>
              <a:buSzPct val="100000"/>
              <a:buFont typeface="Arial" panose="020B0604020202020204" pitchFamily="34" charset="0"/>
              <a:buChar char="•"/>
              <a:tabLst>
                <a:tab pos="914400" algn="l"/>
              </a:tabLst>
            </a:pPr>
            <a:r>
              <a:rPr lang="en-US" sz="2800">
                <a:solidFill>
                  <a:srgbClr val="000000"/>
                </a:solidFill>
                <a:effectLst/>
                <a:latin typeface="Arial"/>
                <a:ea typeface="Times New Roman" panose="02020603050405020304" pitchFamily="18" charset="0"/>
                <a:cs typeface="Arial"/>
              </a:rPr>
              <a:t>Schools with </a:t>
            </a:r>
            <a:r>
              <a:rPr lang="en-US" sz="2800" b="1">
                <a:solidFill>
                  <a:srgbClr val="000000"/>
                </a:solidFill>
                <a:effectLst/>
                <a:latin typeface="Arial"/>
                <a:ea typeface="Times New Roman" panose="02020603050405020304" pitchFamily="18" charset="0"/>
                <a:cs typeface="Arial"/>
              </a:rPr>
              <a:t>one grade 8 civics class </a:t>
            </a:r>
            <a:r>
              <a:rPr lang="en-US" sz="2800">
                <a:solidFill>
                  <a:srgbClr val="000000"/>
                </a:solidFill>
                <a:effectLst/>
                <a:latin typeface="Arial"/>
                <a:ea typeface="Times New Roman" panose="02020603050405020304" pitchFamily="18" charset="0"/>
                <a:cs typeface="Arial"/>
              </a:rPr>
              <a:t>can test half the students in the class. </a:t>
            </a:r>
            <a:endParaRPr lang="en-US" sz="3600">
              <a:solidFill>
                <a:srgbClr val="000000"/>
              </a:solidFill>
              <a:effectLst/>
              <a:ea typeface="Aptos" panose="020B0004020202020204" pitchFamily="34" charset="0"/>
            </a:endParaRPr>
          </a:p>
          <a:p>
            <a:pPr marL="342900" marR="0" lvl="0" indent="-342900">
              <a:spcBef>
                <a:spcPts val="0"/>
              </a:spcBef>
              <a:spcAft>
                <a:spcPts val="0"/>
              </a:spcAft>
              <a:buSzPct val="100000"/>
              <a:buFont typeface="Arial" panose="020B0604020202020204" pitchFamily="34" charset="0"/>
              <a:buChar char="•"/>
              <a:tabLst>
                <a:tab pos="457200" algn="l"/>
              </a:tabLst>
            </a:pPr>
            <a:r>
              <a:rPr lang="en-US" sz="3200">
                <a:solidFill>
                  <a:srgbClr val="000000"/>
                </a:solidFill>
                <a:effectLst/>
                <a:latin typeface="Arial"/>
                <a:ea typeface="Times New Roman" panose="02020603050405020304" pitchFamily="18" charset="0"/>
                <a:cs typeface="Arial"/>
              </a:rPr>
              <a:t>Classrooms should be </a:t>
            </a:r>
            <a:r>
              <a:rPr lang="en-US" sz="3200" b="1">
                <a:solidFill>
                  <a:srgbClr val="000000"/>
                </a:solidFill>
                <a:effectLst/>
                <a:latin typeface="Arial"/>
                <a:ea typeface="Times New Roman" panose="02020603050405020304" pitchFamily="18" charset="0"/>
                <a:cs typeface="Arial"/>
              </a:rPr>
              <a:t>randomly selected</a:t>
            </a:r>
            <a:r>
              <a:rPr lang="en-US" sz="3200">
                <a:solidFill>
                  <a:srgbClr val="000000"/>
                </a:solidFill>
                <a:effectLst/>
                <a:latin typeface="Arial"/>
                <a:ea typeface="Times New Roman" panose="02020603050405020304" pitchFamily="18" charset="0"/>
                <a:cs typeface="Arial"/>
              </a:rPr>
              <a:t> for participation.</a:t>
            </a:r>
          </a:p>
          <a:p>
            <a:pPr marL="342900" indent="-342900">
              <a:spcBef>
                <a:spcPts val="0"/>
              </a:spcBef>
              <a:buSzPct val="100000"/>
              <a:buFont typeface="Arial" panose="020B0604020202020204" pitchFamily="34" charset="0"/>
              <a:buChar char="•"/>
              <a:tabLst>
                <a:tab pos="457200" algn="l"/>
              </a:tabLst>
            </a:pPr>
            <a:r>
              <a:rPr lang="en-US" sz="3200">
                <a:solidFill>
                  <a:srgbClr val="000000"/>
                </a:solidFill>
                <a:latin typeface="Arial"/>
                <a:ea typeface="Aptos" panose="020B0004020202020204" pitchFamily="34" charset="0"/>
                <a:cs typeface="Arial"/>
              </a:rPr>
              <a:t>The </a:t>
            </a:r>
            <a:r>
              <a:rPr lang="en-US" sz="3200" b="1">
                <a:solidFill>
                  <a:srgbClr val="000000"/>
                </a:solidFill>
                <a:latin typeface="Arial"/>
                <a:ea typeface="Aptos" panose="020B0004020202020204" pitchFamily="34" charset="0"/>
                <a:cs typeface="Arial"/>
              </a:rPr>
              <a:t>same students </a:t>
            </a:r>
            <a:r>
              <a:rPr lang="en-US" sz="3200">
                <a:solidFill>
                  <a:srgbClr val="000000"/>
                </a:solidFill>
                <a:latin typeface="Arial"/>
                <a:ea typeface="Aptos" panose="020B0004020202020204" pitchFamily="34" charset="0"/>
                <a:cs typeface="Arial"/>
              </a:rPr>
              <a:t>must participate in both the performance task and end-of-course test. </a:t>
            </a:r>
            <a:endParaRPr lang="en-US" sz="3600">
              <a:solidFill>
                <a:srgbClr val="000000"/>
              </a:solidFill>
              <a:effectLst/>
              <a:ea typeface="Aptos" panose="020B0004020202020204" pitchFamily="34" charset="0"/>
            </a:endParaRPr>
          </a:p>
        </p:txBody>
      </p:sp>
    </p:spTree>
    <p:extLst>
      <p:ext uri="{BB962C8B-B14F-4D97-AF65-F5344CB8AC3E}">
        <p14:creationId xmlns:p14="http://schemas.microsoft.com/office/powerpoint/2010/main" val="393771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8F23D-F882-6F14-8BF9-1CCC3E731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286EF-B01A-61BA-C301-E3D9B447AD40}"/>
              </a:ext>
            </a:extLst>
          </p:cNvPr>
          <p:cNvSpPr>
            <a:spLocks noGrp="1"/>
          </p:cNvSpPr>
          <p:nvPr>
            <p:ph type="title"/>
          </p:nvPr>
        </p:nvSpPr>
        <p:spPr>
          <a:xfrm>
            <a:off x="465991" y="219057"/>
            <a:ext cx="10990385" cy="800851"/>
          </a:xfrm>
        </p:spPr>
        <p:txBody>
          <a:bodyPr>
            <a:normAutofit/>
          </a:bodyPr>
          <a:lstStyle/>
          <a:p>
            <a:r>
              <a:rPr lang="en-US" sz="4000"/>
              <a:t>Field Test Platforms and Technology </a:t>
            </a:r>
          </a:p>
        </p:txBody>
      </p:sp>
      <p:sp>
        <p:nvSpPr>
          <p:cNvPr id="3" name="Text Placeholder 2">
            <a:extLst>
              <a:ext uri="{FF2B5EF4-FFF2-40B4-BE49-F238E27FC236}">
                <a16:creationId xmlns:a16="http://schemas.microsoft.com/office/drawing/2014/main" id="{9257CB6B-1ABE-2770-D67D-FDF0E9D27836}"/>
              </a:ext>
            </a:extLst>
          </p:cNvPr>
          <p:cNvSpPr>
            <a:spLocks noGrp="1"/>
          </p:cNvSpPr>
          <p:nvPr>
            <p:ph type="body" idx="1"/>
          </p:nvPr>
        </p:nvSpPr>
        <p:spPr>
          <a:xfrm>
            <a:off x="465991" y="1310054"/>
            <a:ext cx="11411377" cy="5228398"/>
          </a:xfrm>
        </p:spPr>
        <p:txBody>
          <a:bodyPr>
            <a:normAutofit fontScale="92500" lnSpcReduction="10000"/>
          </a:bodyPr>
          <a:lstStyle/>
          <a:p>
            <a:pPr marL="457200" indent="-457200">
              <a:buFont typeface="Arial" panose="020B0604020202020204" pitchFamily="34" charset="0"/>
              <a:buChar char="•"/>
            </a:pPr>
            <a:r>
              <a:rPr lang="en-US" sz="3200"/>
              <a:t>Students will use TestNav for both the Performance Task and the End-of-Course test. </a:t>
            </a:r>
          </a:p>
          <a:p>
            <a:pPr marL="457200" indent="-457200">
              <a:buFont typeface="Arial" panose="020B0604020202020204" pitchFamily="34" charset="0"/>
              <a:buChar char="•"/>
            </a:pPr>
            <a:r>
              <a:rPr lang="en-US" sz="3200">
                <a:solidFill>
                  <a:schemeClr val="tx1"/>
                </a:solidFill>
              </a:rPr>
              <a:t>Schools will register students and manage testing using PearsonAccess Next.</a:t>
            </a:r>
          </a:p>
          <a:p>
            <a:pPr marL="914400" lvl="1" indent="-457200">
              <a:buFont typeface="Arial" panose="020B0604020202020204" pitchFamily="34" charset="0"/>
              <a:buChar char="•"/>
            </a:pPr>
            <a:r>
              <a:rPr lang="en-US" sz="2800">
                <a:solidFill>
                  <a:schemeClr val="tx1"/>
                </a:solidFill>
              </a:rPr>
              <a:t>Use the administration titled </a:t>
            </a:r>
            <a:r>
              <a:rPr lang="en-US" sz="2800" b="1">
                <a:solidFill>
                  <a:schemeClr val="tx1"/>
                </a:solidFill>
              </a:rPr>
              <a:t>Spring 2024 MCAS Grade 8 Civics Field Test</a:t>
            </a:r>
            <a:endParaRPr lang="en-US" sz="2800">
              <a:solidFill>
                <a:schemeClr val="tx1"/>
              </a:solidFill>
            </a:endParaRPr>
          </a:p>
          <a:p>
            <a:pPr marL="457200" indent="-457200">
              <a:buFont typeface="Arial" panose="020B0604020202020204" pitchFamily="34" charset="0"/>
              <a:buChar char="•"/>
            </a:pPr>
            <a:r>
              <a:rPr lang="en-US" sz="3200">
                <a:solidFill>
                  <a:schemeClr val="tx1"/>
                </a:solidFill>
              </a:rPr>
              <a:t>There is no Infrastructure Trial window for the </a:t>
            </a:r>
            <a:r>
              <a:rPr lang="en-US" sz="3200"/>
              <a:t>2024 Civics field test. </a:t>
            </a:r>
          </a:p>
          <a:p>
            <a:pPr marL="914400" lvl="1" indent="-457200">
              <a:buFont typeface="Arial" panose="020B0604020202020204" pitchFamily="34" charset="0"/>
              <a:buChar char="•"/>
            </a:pPr>
            <a:r>
              <a:rPr lang="en-US" sz="2800">
                <a:solidFill>
                  <a:schemeClr val="tx1"/>
                </a:solidFill>
              </a:rPr>
              <a:t>Test administrators who wish to practice PAN tasks in the training site may use the spring 2024 grades 3–8 administration.  </a:t>
            </a:r>
          </a:p>
          <a:p>
            <a:pPr marL="457200" indent="-457200">
              <a:buFont typeface="Arial" panose="020B0604020202020204" pitchFamily="34" charset="0"/>
              <a:buChar char="•"/>
            </a:pPr>
            <a:r>
              <a:rPr lang="en-US" sz="3200"/>
              <a:t>All </a:t>
            </a:r>
            <a:r>
              <a:rPr lang="en-US" sz="3200">
                <a:hlinkClick r:id="rId3"/>
              </a:rPr>
              <a:t>technology requirements</a:t>
            </a:r>
            <a:r>
              <a:rPr lang="en-US" sz="3200"/>
              <a:t> remain the same as for the spring grades 3</a:t>
            </a:r>
            <a:r>
              <a:rPr lang="en-US" sz="3200" b="0" i="0">
                <a:solidFill>
                  <a:srgbClr val="202124"/>
                </a:solidFill>
                <a:effectLst/>
              </a:rPr>
              <a:t>–</a:t>
            </a:r>
            <a:r>
              <a:rPr lang="en-US" sz="3200"/>
              <a:t>8 administration. </a:t>
            </a:r>
            <a:endParaRPr lang="en-US" sz="3200">
              <a:solidFill>
                <a:schemeClr val="tx1"/>
              </a:solidFill>
            </a:endParaRPr>
          </a:p>
        </p:txBody>
      </p:sp>
    </p:spTree>
    <p:extLst>
      <p:ext uri="{BB962C8B-B14F-4D97-AF65-F5344CB8AC3E}">
        <p14:creationId xmlns:p14="http://schemas.microsoft.com/office/powerpoint/2010/main" val="2494238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a:t>2</a:t>
            </a:r>
            <a:r>
              <a:rPr lang="en-US">
                <a:latin typeface="Arial" panose="020B0604020202020204" pitchFamily="34" charset="0"/>
                <a:cs typeface="Arial" panose="020B0604020202020204" pitchFamily="34" charset="0"/>
              </a:rPr>
              <a:t>. Civics Field Test SR/PNP</a:t>
            </a:r>
          </a:p>
        </p:txBody>
      </p:sp>
    </p:spTree>
    <p:extLst>
      <p:ext uri="{BB962C8B-B14F-4D97-AF65-F5344CB8AC3E}">
        <p14:creationId xmlns:p14="http://schemas.microsoft.com/office/powerpoint/2010/main" val="3391644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What is the SR/PNP?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303222" cy="5110411"/>
          </a:xfrm>
        </p:spPr>
        <p:txBody>
          <a:bodyPr>
            <a:normAutofit fontScale="92500" lnSpcReduction="10000"/>
          </a:bodyPr>
          <a:lstStyle/>
          <a:p>
            <a:pPr marL="342900" indent="-342900">
              <a:buFont typeface="Arial" panose="020B0604020202020204" pitchFamily="34" charset="0"/>
              <a:buChar char="•"/>
            </a:pPr>
            <a:r>
              <a:rPr lang="en-US" dirty="0"/>
              <a:t>Student Registration/Personal Needs Profile (SR/PNP) is a collection of student-level data, including</a:t>
            </a:r>
          </a:p>
          <a:p>
            <a:pPr marL="800100" lvl="1" indent="-342900">
              <a:buFont typeface="Arial" panose="020B0604020202020204" pitchFamily="34" charset="0"/>
              <a:buChar char="•"/>
            </a:pPr>
            <a:r>
              <a:rPr lang="en-US" sz="2400" dirty="0">
                <a:solidFill>
                  <a:schemeClr val="tx1"/>
                </a:solidFill>
              </a:rPr>
              <a:t>student demographic data</a:t>
            </a:r>
          </a:p>
          <a:p>
            <a:pPr marL="800100" lvl="1" indent="-342900">
              <a:buFont typeface="Arial" panose="020B0604020202020204" pitchFamily="34" charset="0"/>
              <a:buChar char="•"/>
            </a:pPr>
            <a:r>
              <a:rPr lang="en-US" sz="2400" dirty="0">
                <a:solidFill>
                  <a:schemeClr val="tx1"/>
                </a:solidFill>
              </a:rPr>
              <a:t>test registration information</a:t>
            </a:r>
          </a:p>
          <a:p>
            <a:pPr marL="800100" lvl="1" indent="-342900">
              <a:buFont typeface="Arial" panose="020B0604020202020204" pitchFamily="34" charset="0"/>
              <a:buChar char="•"/>
            </a:pPr>
            <a:r>
              <a:rPr lang="en-US" sz="2400" dirty="0">
                <a:solidFill>
                  <a:schemeClr val="tx1"/>
                </a:solidFill>
              </a:rPr>
              <a:t>information on selected accommodations that a student will use during testing</a:t>
            </a:r>
          </a:p>
          <a:p>
            <a:pPr marL="342900" indent="-342900">
              <a:buFont typeface="Arial" panose="020B0604020202020204" pitchFamily="34" charset="0"/>
              <a:buChar char="•"/>
            </a:pPr>
            <a:r>
              <a:rPr lang="en-US" dirty="0"/>
              <a:t>The SR/PNP determines initial test orders and provides a record of students tested and the accommodations they used.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dirty="0"/>
              <a:t>Resources for the SR/PNP Process:</a:t>
            </a:r>
          </a:p>
          <a:p>
            <a:pPr marL="800100" lvl="1" indent="-342900">
              <a:buClr>
                <a:schemeClr val="tx1"/>
              </a:buClr>
              <a:buFont typeface="Arial" panose="020B0604020202020204" pitchFamily="34" charset="0"/>
              <a:buChar char="•"/>
            </a:pPr>
            <a:r>
              <a:rPr lang="en-US" sz="2400" dirty="0">
                <a:hlinkClick r:id="rId2"/>
              </a:rPr>
              <a:t>Guide to the SR/PNP Process</a:t>
            </a:r>
            <a:endParaRPr lang="en-US" sz="2400" dirty="0"/>
          </a:p>
          <a:p>
            <a:pPr marL="800100" lvl="1" indent="-342900">
              <a:buClr>
                <a:schemeClr val="tx1"/>
              </a:buClr>
              <a:buFont typeface="Arial" panose="020B0604020202020204" pitchFamily="34" charset="0"/>
              <a:buChar char="•"/>
            </a:pPr>
            <a:r>
              <a:rPr lang="en-US" sz="2400" dirty="0">
                <a:hlinkClick r:id="rId3"/>
              </a:rPr>
              <a:t>SR/PNP Module</a:t>
            </a:r>
            <a:endParaRPr lang="en-US" sz="2400" dirty="0"/>
          </a:p>
          <a:p>
            <a:pPr marL="800100" lvl="1" indent="-342900">
              <a:buClr>
                <a:schemeClr val="tx1"/>
              </a:buClr>
              <a:buFont typeface="Arial" panose="020B0604020202020204" pitchFamily="34" charset="0"/>
              <a:buChar char="•"/>
            </a:pPr>
            <a:r>
              <a:rPr lang="en-US" sz="2400" dirty="0">
                <a:hlinkClick r:id="rId3"/>
              </a:rPr>
              <a:t>Overview of the SR/PNP Process training from January 18, 2024</a:t>
            </a:r>
            <a:endParaRPr lang="en-US" sz="2400" dirty="0"/>
          </a:p>
          <a:p>
            <a:pPr marL="800100" lvl="1" indent="-342900">
              <a:buClr>
                <a:schemeClr val="tx1"/>
              </a:buClr>
              <a:buFont typeface="Arial" panose="020B0604020202020204" pitchFamily="34" charset="0"/>
              <a:buChar char="•"/>
            </a:pPr>
            <a:r>
              <a:rPr lang="en-US" sz="2400" dirty="0">
                <a:solidFill>
                  <a:srgbClr val="000000"/>
                </a:solidFill>
              </a:rPr>
              <a:t>Supplement to the SR/PNP for the 2024 Civics Field Test (to be posted to the </a:t>
            </a:r>
            <a:r>
              <a:rPr lang="en-US" sz="2400" dirty="0">
                <a:solidFill>
                  <a:srgbClr val="000000"/>
                </a:solidFill>
                <a:hlinkClick r:id="rId4"/>
              </a:rPr>
              <a:t>MCAS Resource Center</a:t>
            </a:r>
            <a:r>
              <a:rPr lang="en-US" sz="2400" dirty="0">
                <a:solidFill>
                  <a:srgbClr val="000000"/>
                </a:solidFill>
              </a:rPr>
              <a:t> soon)</a:t>
            </a:r>
          </a:p>
        </p:txBody>
      </p:sp>
    </p:spTree>
    <p:extLst>
      <p:ext uri="{BB962C8B-B14F-4D97-AF65-F5344CB8AC3E}">
        <p14:creationId xmlns:p14="http://schemas.microsoft.com/office/powerpoint/2010/main" val="552345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99675"/>
            <a:ext cx="10990385" cy="800851"/>
          </a:xfrm>
        </p:spPr>
        <p:txBody>
          <a:bodyPr>
            <a:normAutofit fontScale="90000"/>
          </a:bodyPr>
          <a:lstStyle/>
          <a:p>
            <a:r>
              <a:rPr lang="en-US" sz="4000">
                <a:latin typeface="Arial"/>
                <a:cs typeface="Arial"/>
              </a:rPr>
              <a:t>Overview of Steps to Complete the SR/PNP Process (March 25</a:t>
            </a:r>
            <a:r>
              <a:rPr lang="en-US" sz="4000">
                <a:latin typeface="Arial"/>
                <a:cs typeface="Times New Roman"/>
              </a:rPr>
              <a:t>–</a:t>
            </a:r>
            <a:r>
              <a:rPr lang="en-US" sz="4000">
                <a:latin typeface="Arial"/>
                <a:cs typeface="Arial"/>
              </a:rPr>
              <a:t>April 5) </a:t>
            </a:r>
            <a:endParaRPr lang="en-US" sz="4000"/>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200526"/>
            <a:ext cx="11260018" cy="5062171"/>
          </a:xfrm>
        </p:spPr>
        <p:txBody>
          <a:bodyPr>
            <a:normAutofit fontScale="85000" lnSpcReduction="10000"/>
          </a:bodyPr>
          <a:lstStyle/>
          <a:p>
            <a:pPr marL="514350" indent="-514350">
              <a:buFont typeface="+mj-lt"/>
              <a:buAutoNum type="arabicPeriod"/>
            </a:pPr>
            <a:r>
              <a:rPr lang="en-US"/>
              <a:t>DESE will prepare a .CSV file that includes all grade 8 students in your school and place it in Dropbox Central in the </a:t>
            </a:r>
            <a:r>
              <a:rPr lang="en-US">
                <a:hlinkClick r:id="rId2"/>
              </a:rPr>
              <a:t>DESE Security Portal</a:t>
            </a:r>
            <a:r>
              <a:rPr lang="en-US"/>
              <a:t> on March 25. </a:t>
            </a:r>
          </a:p>
          <a:p>
            <a:pPr marL="514350" indent="-514350">
              <a:buFont typeface="+mj-lt"/>
              <a:buAutoNum type="arabicPeriod"/>
            </a:pPr>
            <a:r>
              <a:rPr lang="en-US"/>
              <a:t>Download the .CSV file. </a:t>
            </a:r>
          </a:p>
          <a:p>
            <a:pPr marL="514350" indent="-514350">
              <a:buFont typeface="+mj-lt"/>
              <a:buAutoNum type="arabicPeriod"/>
            </a:pPr>
            <a:r>
              <a:rPr lang="en-US"/>
              <a:t>Delete students from the file who are no longer enrolled in your school, and add rows for students who were not included in the file and will be testing. </a:t>
            </a:r>
          </a:p>
          <a:p>
            <a:pPr marL="514350" indent="-514350">
              <a:buFont typeface="+mj-lt"/>
              <a:buAutoNum type="arabicPeriod"/>
            </a:pPr>
            <a:r>
              <a:rPr lang="en-US"/>
              <a:t>Verify and update students’ accessibility features and accommodations.</a:t>
            </a:r>
          </a:p>
          <a:p>
            <a:pPr lvl="1"/>
            <a:r>
              <a:rPr lang="en-US"/>
              <a:t>	</a:t>
            </a:r>
            <a:r>
              <a:rPr lang="en-US">
                <a:solidFill>
                  <a:schemeClr val="tx1"/>
                </a:solidFill>
              </a:rPr>
              <a:t>The .CSV file will be pre-populated with accommodations from spring 2024 grade 8 math. </a:t>
            </a:r>
          </a:p>
          <a:p>
            <a:pPr marL="514350" indent="-514350">
              <a:buFont typeface="+mj-lt"/>
              <a:buAutoNum type="arabicPeriod"/>
            </a:pPr>
            <a:r>
              <a:rPr lang="en-US"/>
              <a:t>Save as a .CSV file and import file into PAN.</a:t>
            </a:r>
          </a:p>
          <a:p>
            <a:pPr marL="514350" indent="-514350">
              <a:buFont typeface="+mj-lt"/>
              <a:buAutoNum type="arabicPeriod"/>
            </a:pPr>
            <a:r>
              <a:rPr lang="en-US"/>
              <a:t>Resolve any errors that occur. </a:t>
            </a:r>
          </a:p>
          <a:p>
            <a:pPr marL="514350" indent="-514350">
              <a:buFont typeface="+mj-lt"/>
              <a:buAutoNum type="arabicPeriod"/>
            </a:pPr>
            <a:r>
              <a:rPr lang="en-US"/>
              <a:t>Update student information as needed, through file export/import process or through the user interface.</a:t>
            </a:r>
          </a:p>
          <a:p>
            <a:r>
              <a:rPr lang="en-US"/>
              <a:t>Note that these are the same steps that are followed for other MCAS administrations.</a:t>
            </a:r>
          </a:p>
          <a:p>
            <a:endParaRPr lang="en-US"/>
          </a:p>
        </p:txBody>
      </p:sp>
    </p:spTree>
    <p:extLst>
      <p:ext uri="{BB962C8B-B14F-4D97-AF65-F5344CB8AC3E}">
        <p14:creationId xmlns:p14="http://schemas.microsoft.com/office/powerpoint/2010/main" val="67989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Civics SR/PNP</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US">
                <a:solidFill>
                  <a:srgbClr val="000000"/>
                </a:solidFill>
                <a:latin typeface="Arial"/>
                <a:cs typeface="Arial"/>
              </a:rPr>
              <a:t>All grade 8 students will be listed in the .CSV file from DESE twice: </a:t>
            </a:r>
            <a:endParaRPr lang="en-US">
              <a:solidFill>
                <a:srgbClr val="000000"/>
              </a:solidFill>
            </a:endParaRPr>
          </a:p>
          <a:p>
            <a:pPr marL="800100" lvl="1" indent="-342900">
              <a:buFont typeface="Arial" panose="020B0604020202020204" pitchFamily="34" charset="0"/>
              <a:buChar char="•"/>
            </a:pPr>
            <a:r>
              <a:rPr lang="en-US" sz="2600">
                <a:solidFill>
                  <a:srgbClr val="000000"/>
                </a:solidFill>
                <a:latin typeface="Arial"/>
                <a:cs typeface="Arial"/>
              </a:rPr>
              <a:t>One row for the performance task (test code </a:t>
            </a:r>
            <a:r>
              <a:rPr lang="en-US" sz="2600" b="1">
                <a:solidFill>
                  <a:srgbClr val="000000"/>
                </a:solidFill>
                <a:latin typeface="Arial"/>
                <a:cs typeface="Arial"/>
              </a:rPr>
              <a:t>CIVPER</a:t>
            </a:r>
            <a:r>
              <a:rPr lang="en-US" sz="2600">
                <a:solidFill>
                  <a:srgbClr val="000000"/>
                </a:solidFill>
                <a:latin typeface="Arial"/>
                <a:cs typeface="Arial"/>
              </a:rPr>
              <a:t>)</a:t>
            </a:r>
          </a:p>
          <a:p>
            <a:pPr marL="800100" lvl="1" indent="-342900">
              <a:buFont typeface="Arial" panose="020B0604020202020204" pitchFamily="34" charset="0"/>
              <a:buChar char="•"/>
            </a:pPr>
            <a:r>
              <a:rPr lang="en-US" sz="2600">
                <a:solidFill>
                  <a:srgbClr val="000000"/>
                </a:solidFill>
                <a:latin typeface="Arial"/>
                <a:cs typeface="Arial"/>
              </a:rPr>
              <a:t>One row for the end-of-course test (test code </a:t>
            </a:r>
            <a:r>
              <a:rPr lang="en-US" sz="2600" b="1">
                <a:solidFill>
                  <a:srgbClr val="000000"/>
                </a:solidFill>
                <a:latin typeface="Arial"/>
                <a:cs typeface="Arial"/>
              </a:rPr>
              <a:t>CIVEOC</a:t>
            </a:r>
            <a:r>
              <a:rPr lang="en-US" sz="2600">
                <a:solidFill>
                  <a:srgbClr val="000000"/>
                </a:solidFill>
                <a:latin typeface="Arial"/>
                <a:cs typeface="Arial"/>
              </a:rPr>
              <a:t>)</a:t>
            </a:r>
          </a:p>
          <a:p>
            <a:pPr marL="800100" lvl="1" indent="-342900">
              <a:buFont typeface="Arial" panose="020B0604020202020204" pitchFamily="34" charset="0"/>
              <a:buChar char="•"/>
            </a:pPr>
            <a:r>
              <a:rPr lang="en-US" sz="2600">
                <a:solidFill>
                  <a:srgbClr val="000000"/>
                </a:solidFill>
                <a:latin typeface="Arial"/>
                <a:cs typeface="Arial"/>
              </a:rPr>
              <a:t>Test codes will be pre-populated by DESE. </a:t>
            </a:r>
          </a:p>
          <a:p>
            <a:pPr marL="800100" lvl="1" indent="-342900">
              <a:buFont typeface="Arial" panose="020B0604020202020204" pitchFamily="34" charset="0"/>
              <a:buChar char="•"/>
            </a:pPr>
            <a:endParaRPr lang="en-US" sz="2600">
              <a:solidFill>
                <a:srgbClr val="000000"/>
              </a:solidFill>
            </a:endParaRPr>
          </a:p>
          <a:p>
            <a:pPr marL="800100" lvl="1" indent="-342900">
              <a:buFont typeface="Arial" panose="020B0604020202020204" pitchFamily="34" charset="0"/>
              <a:buChar char="•"/>
            </a:pPr>
            <a:endParaRPr lang="en-US" sz="1800">
              <a:solidFill>
                <a:srgbClr val="000000"/>
              </a:solidFill>
            </a:endParaRPr>
          </a:p>
          <a:p>
            <a:pPr marL="800100" lvl="1" indent="-342900">
              <a:buFont typeface="Arial" panose="020B0604020202020204" pitchFamily="34" charset="0"/>
              <a:buChar char="•"/>
            </a:pPr>
            <a:endParaRPr lang="en-US" sz="1800">
              <a:solidFill>
                <a:srgbClr val="000000"/>
              </a:solidFill>
            </a:endParaRPr>
          </a:p>
          <a:p>
            <a:pPr marL="800100" lvl="1" indent="-342900">
              <a:buFont typeface="Arial" panose="020B0604020202020204" pitchFamily="34" charset="0"/>
              <a:buChar char="•"/>
            </a:pPr>
            <a:endParaRPr lang="en-US" sz="1800">
              <a:solidFill>
                <a:srgbClr val="000000"/>
              </a:solidFill>
            </a:endParaRPr>
          </a:p>
          <a:p>
            <a:pPr marL="800100" lvl="1" indent="-342900">
              <a:buFont typeface="Arial" panose="020B0604020202020204" pitchFamily="34" charset="0"/>
              <a:buChar char="•"/>
            </a:pPr>
            <a:endParaRPr lang="en-US" sz="1800">
              <a:solidFill>
                <a:srgbClr val="000000"/>
              </a:solidFill>
            </a:endParaRPr>
          </a:p>
          <a:p>
            <a:pPr lvl="1"/>
            <a:endParaRPr lang="en-US" sz="1800">
              <a:solidFill>
                <a:srgbClr val="000000"/>
              </a:solidFill>
            </a:endParaRPr>
          </a:p>
          <a:p>
            <a:pPr marL="342900" indent="-342900">
              <a:buFont typeface="Arial" panose="020B0604020202020204" pitchFamily="34" charset="0"/>
              <a:buChar char="•"/>
            </a:pPr>
            <a:r>
              <a:rPr lang="en-US">
                <a:solidFill>
                  <a:srgbClr val="000000"/>
                </a:solidFill>
                <a:latin typeface="Arial"/>
                <a:cs typeface="Arial"/>
              </a:rPr>
              <a:t>Recommendation: Schools keep </a:t>
            </a:r>
            <a:r>
              <a:rPr lang="en-US" b="1">
                <a:solidFill>
                  <a:srgbClr val="000000"/>
                </a:solidFill>
                <a:latin typeface="Arial"/>
                <a:cs typeface="Arial"/>
              </a:rPr>
              <a:t>all students </a:t>
            </a:r>
            <a:r>
              <a:rPr lang="en-US">
                <a:solidFill>
                  <a:srgbClr val="000000"/>
                </a:solidFill>
                <a:latin typeface="Arial"/>
                <a:cs typeface="Arial"/>
              </a:rPr>
              <a:t>in the .CSV file and import the file to PAN.</a:t>
            </a:r>
          </a:p>
          <a:p>
            <a:pPr marL="800100" lvl="1" indent="-342900">
              <a:buFont typeface="Arial" panose="020B0604020202020204" pitchFamily="34" charset="0"/>
              <a:buChar char="•"/>
            </a:pPr>
            <a:r>
              <a:rPr lang="en-US" sz="2600">
                <a:solidFill>
                  <a:srgbClr val="000000"/>
                </a:solidFill>
                <a:latin typeface="Arial"/>
                <a:cs typeface="Arial"/>
              </a:rPr>
              <a:t>This means that students who are not participating will also be imported into PAN.  </a:t>
            </a:r>
            <a:endParaRPr lang="en-US" sz="2600">
              <a:solidFill>
                <a:srgbClr val="000000"/>
              </a:solidFill>
            </a:endParaRPr>
          </a:p>
        </p:txBody>
      </p:sp>
      <p:pic>
        <p:nvPicPr>
          <p:cNvPr id="5" name="Picture 4">
            <a:extLst>
              <a:ext uri="{FF2B5EF4-FFF2-40B4-BE49-F238E27FC236}">
                <a16:creationId xmlns:a16="http://schemas.microsoft.com/office/drawing/2014/main" id="{F29D0250-5765-4A24-7351-7D04982D1C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2833" y="2909138"/>
            <a:ext cx="7681727" cy="1216703"/>
          </a:xfrm>
          <a:prstGeom prst="rect">
            <a:avLst/>
          </a:prstGeom>
          <a:noFill/>
          <a:ln>
            <a:noFill/>
          </a:ln>
        </p:spPr>
      </p:pic>
    </p:spTree>
    <p:extLst>
      <p:ext uri="{BB962C8B-B14F-4D97-AF65-F5344CB8AC3E}">
        <p14:creationId xmlns:p14="http://schemas.microsoft.com/office/powerpoint/2010/main" val="429002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a:bodyPr>
          <a:lstStyle/>
          <a:p>
            <a:r>
              <a:rPr lang="en-US" dirty="0">
                <a:solidFill>
                  <a:srgbClr val="010203"/>
                </a:solidFill>
                <a:latin typeface="Arial" panose="020B0604020202020204" pitchFamily="34" charset="0"/>
                <a:cs typeface="Arial" panose="020B0604020202020204" pitchFamily="34" charset="0"/>
              </a:rPr>
              <a:t>Shannon Cullen, MCAS Test Administration Coordinator</a:t>
            </a:r>
          </a:p>
          <a:p>
            <a:r>
              <a:rPr lang="en-US" dirty="0">
                <a:solidFill>
                  <a:srgbClr val="010203"/>
                </a:solidFill>
                <a:latin typeface="Arial" panose="020B0604020202020204" pitchFamily="34" charset="0"/>
                <a:cs typeface="Arial" panose="020B0604020202020204" pitchFamily="34" charset="0"/>
              </a:rPr>
              <a:t>Ann Marie Gleeson, History and Social Science Test Development Coordinator</a:t>
            </a:r>
          </a:p>
          <a:p>
            <a:r>
              <a:rPr lang="en-US" dirty="0">
                <a:solidFill>
                  <a:srgbClr val="010203"/>
                </a:solidFill>
                <a:latin typeface="Arial" panose="020B0604020202020204" pitchFamily="34" charset="0"/>
                <a:cs typeface="Arial" panose="020B0604020202020204" pitchFamily="34" charset="0"/>
              </a:rPr>
              <a:t>Robert Pelychaty, Manager of Inclu</a:t>
            </a:r>
            <a:r>
              <a:rPr lang="en-US" dirty="0">
                <a:solidFill>
                  <a:srgbClr val="010203"/>
                </a:solidFill>
              </a:rPr>
              <a:t>sive Assessment</a:t>
            </a:r>
          </a:p>
          <a:p>
            <a:r>
              <a:rPr lang="en-US" dirty="0">
                <a:solidFill>
                  <a:srgbClr val="010203"/>
                </a:solidFill>
              </a:rPr>
              <a:t>David Ragsdale, Test Security Specialist </a:t>
            </a:r>
          </a:p>
          <a:p>
            <a:r>
              <a:rPr lang="en-US" dirty="0">
                <a:solidFill>
                  <a:srgbClr val="010203"/>
                </a:solidFill>
              </a:rPr>
              <a:t>Holly Woodruff, Pearson Program Manager</a:t>
            </a:r>
          </a:p>
          <a:p>
            <a:endParaRPr lang="en-US" dirty="0">
              <a:solidFill>
                <a:srgbClr val="01020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93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399675"/>
            <a:ext cx="10990385" cy="800851"/>
          </a:xfrm>
        </p:spPr>
        <p:txBody>
          <a:bodyPr>
            <a:normAutofit fontScale="90000"/>
          </a:bodyPr>
          <a:lstStyle/>
          <a:p>
            <a:r>
              <a:rPr lang="en-US" sz="4000"/>
              <a:t>How will we differentiate participating vs. non-participating students in PAN?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vert="horz" lIns="91440" tIns="45720" rIns="91440" bIns="45720" rtlCol="0" anchor="t">
            <a:normAutofit/>
          </a:bodyPr>
          <a:lstStyle/>
          <a:p>
            <a:pPr marL="342900" indent="-342900">
              <a:buFont typeface="Arial" panose="020B0604020202020204" pitchFamily="34" charset="0"/>
              <a:buChar char="•"/>
            </a:pPr>
            <a:r>
              <a:rPr lang="en-US" sz="2400">
                <a:solidFill>
                  <a:srgbClr val="000000"/>
                </a:solidFill>
                <a:latin typeface="Arial"/>
                <a:cs typeface="Arial"/>
              </a:rPr>
              <a:t>As with other administrations, it is recommended to keep column M (PAN Session Name) blank during the initial import. DESE recommends assigning PAN Sessions approximately two weeks prior to testing. </a:t>
            </a:r>
            <a:endParaRPr lang="en-US" sz="2400">
              <a:solidFill>
                <a:srgbClr val="000000"/>
              </a:solidFill>
            </a:endParaRPr>
          </a:p>
          <a:p>
            <a:pPr marL="342900" indent="-342900">
              <a:buFont typeface="Arial" panose="020B0604020202020204" pitchFamily="34" charset="0"/>
              <a:buChar char="•"/>
            </a:pPr>
            <a:r>
              <a:rPr lang="en-US" sz="2400" b="1">
                <a:solidFill>
                  <a:srgbClr val="000000"/>
                </a:solidFill>
                <a:latin typeface="Arial"/>
                <a:cs typeface="Arial"/>
              </a:rPr>
              <a:t>Only students who are participating in the Civics field test should be assigned to PAN Sessions</a:t>
            </a:r>
            <a:r>
              <a:rPr lang="en-US" sz="2400">
                <a:solidFill>
                  <a:srgbClr val="000000"/>
                </a:solidFill>
                <a:latin typeface="Arial"/>
                <a:cs typeface="Arial"/>
              </a:rPr>
              <a:t>.</a:t>
            </a:r>
          </a:p>
          <a:p>
            <a:pPr marL="342900" indent="-342900">
              <a:buFont typeface="Arial" panose="020B0604020202020204" pitchFamily="34" charset="0"/>
              <a:buChar char="•"/>
            </a:pPr>
            <a:r>
              <a:rPr lang="en-US" sz="2400">
                <a:solidFill>
                  <a:srgbClr val="000000"/>
                </a:solidFill>
                <a:latin typeface="Arial"/>
                <a:cs typeface="Arial"/>
              </a:rPr>
              <a:t>Students who are not participating in the field test do not need to be deleted from PAN.  </a:t>
            </a:r>
            <a:endParaRPr lang="en-US" sz="2400">
              <a:solidFill>
                <a:srgbClr val="000000"/>
              </a:solidFill>
            </a:endParaRPr>
          </a:p>
          <a:p>
            <a:pPr marL="342900" indent="-342900">
              <a:buFont typeface="Arial" panose="020B0604020202020204" pitchFamily="34" charset="0"/>
              <a:buChar char="•"/>
            </a:pPr>
            <a:endParaRPr lang="en-US" sz="2400">
              <a:solidFill>
                <a:srgbClr val="000000"/>
              </a:solidFill>
            </a:endParaRPr>
          </a:p>
          <a:p>
            <a:r>
              <a:rPr lang="en-US" sz="2400" b="1">
                <a:solidFill>
                  <a:srgbClr val="000000"/>
                </a:solidFill>
                <a:latin typeface="Arial"/>
                <a:cs typeface="Arial"/>
              </a:rPr>
              <a:t>Note</a:t>
            </a:r>
            <a:r>
              <a:rPr lang="en-US" sz="2400">
                <a:solidFill>
                  <a:srgbClr val="000000"/>
                </a:solidFill>
                <a:latin typeface="Arial"/>
                <a:cs typeface="Arial"/>
              </a:rPr>
              <a:t>: Schools may choose to remove students who will not participate in the field test from the SR/PNP file that is uploaded to PAN, but DESE recommends leaving all grade 8 students in the file to reduce the administrative burden on schools. </a:t>
            </a:r>
            <a:endParaRPr lang="en-US" sz="2400">
              <a:solidFill>
                <a:srgbClr val="000000"/>
              </a:solidFill>
            </a:endParaRPr>
          </a:p>
        </p:txBody>
      </p:sp>
    </p:spTree>
    <p:extLst>
      <p:ext uri="{BB962C8B-B14F-4D97-AF65-F5344CB8AC3E}">
        <p14:creationId xmlns:p14="http://schemas.microsoft.com/office/powerpoint/2010/main" val="359285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096B90-6E24-57E8-3CDB-199F0890960F}"/>
              </a:ext>
            </a:extLst>
          </p:cNvPr>
          <p:cNvSpPr>
            <a:spLocks noGrp="1"/>
          </p:cNvSpPr>
          <p:nvPr>
            <p:ph idx="1"/>
          </p:nvPr>
        </p:nvSpPr>
        <p:spPr/>
        <p:txBody>
          <a:bodyPr/>
          <a:lstStyle/>
          <a:p>
            <a:pPr marL="0" indent="0">
              <a:buNone/>
            </a:pPr>
            <a:r>
              <a:rPr lang="en-US" b="1"/>
              <a:t>Which procedure for the SR/PNP do you anticipate your school using for the grade 8 Civics field test?</a:t>
            </a:r>
          </a:p>
          <a:p>
            <a:pPr marL="0" indent="0">
              <a:buNone/>
            </a:pPr>
            <a:endParaRPr lang="en-US"/>
          </a:p>
          <a:p>
            <a:pPr marL="514350" indent="-514350">
              <a:buFont typeface="+mj-lt"/>
              <a:buAutoNum type="alphaUcPeriod"/>
            </a:pPr>
            <a:r>
              <a:rPr lang="en-US"/>
              <a:t>Leave all students in the initial SR/PNP file, and only assign participating students to PAN Sessions</a:t>
            </a:r>
          </a:p>
          <a:p>
            <a:pPr marL="514350" indent="-514350">
              <a:buFont typeface="+mj-lt"/>
              <a:buAutoNum type="alphaUcPeriod"/>
            </a:pPr>
            <a:r>
              <a:rPr lang="en-US"/>
              <a:t>Remove students who are not participating from the SR/PNP file before importing into PAN</a:t>
            </a:r>
          </a:p>
          <a:p>
            <a:pPr marL="514350" indent="-514350">
              <a:buFont typeface="+mj-lt"/>
              <a:buAutoNum type="alphaUcPeriod"/>
            </a:pPr>
            <a:r>
              <a:rPr lang="en-US"/>
              <a:t>I’m not sure yet.</a:t>
            </a:r>
          </a:p>
        </p:txBody>
      </p:sp>
      <p:sp>
        <p:nvSpPr>
          <p:cNvPr id="3" name="Title 2">
            <a:extLst>
              <a:ext uri="{FF2B5EF4-FFF2-40B4-BE49-F238E27FC236}">
                <a16:creationId xmlns:a16="http://schemas.microsoft.com/office/drawing/2014/main" id="{F3F15FC8-C6BE-BBAD-5CBD-F31092368505}"/>
              </a:ext>
            </a:extLst>
          </p:cNvPr>
          <p:cNvSpPr>
            <a:spLocks noGrp="1"/>
          </p:cNvSpPr>
          <p:nvPr>
            <p:ph type="title"/>
          </p:nvPr>
        </p:nvSpPr>
        <p:spPr/>
        <p:txBody>
          <a:bodyPr/>
          <a:lstStyle/>
          <a:p>
            <a:r>
              <a:rPr lang="en-US"/>
              <a:t>Poll Question</a:t>
            </a:r>
          </a:p>
        </p:txBody>
      </p:sp>
    </p:spTree>
    <p:extLst>
      <p:ext uri="{BB962C8B-B14F-4D97-AF65-F5344CB8AC3E}">
        <p14:creationId xmlns:p14="http://schemas.microsoft.com/office/powerpoint/2010/main" val="1127239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3281" y="2288644"/>
            <a:ext cx="10512862" cy="1093401"/>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1646" y="3277194"/>
            <a:ext cx="6913904" cy="823112"/>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Graphical user interface, text, application, email&#10;&#10;Description automatically generated">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16A770BD-2E9E-4F23-9245-E6CC0706D1F5}"/>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915048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t>3</a:t>
            </a:r>
            <a:r>
              <a:rPr lang="en-US">
                <a:latin typeface="Arial" panose="020B0604020202020204" pitchFamily="34" charset="0"/>
                <a:cs typeface="Arial" panose="020B0604020202020204" pitchFamily="34" charset="0"/>
              </a:rPr>
              <a:t>. Civics End-of-Course (EOC) Field Test Administration</a:t>
            </a:r>
          </a:p>
        </p:txBody>
      </p:sp>
    </p:spTree>
    <p:extLst>
      <p:ext uri="{BB962C8B-B14F-4D97-AF65-F5344CB8AC3E}">
        <p14:creationId xmlns:p14="http://schemas.microsoft.com/office/powerpoint/2010/main" val="3275788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89136-15BF-E9CC-BF2A-B05A37E513C0}"/>
              </a:ext>
            </a:extLst>
          </p:cNvPr>
          <p:cNvSpPr txBox="1"/>
          <p:nvPr/>
        </p:nvSpPr>
        <p:spPr>
          <a:xfrm>
            <a:off x="782320" y="1071569"/>
            <a:ext cx="10918067"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600">
                <a:latin typeface="Arial"/>
                <a:cs typeface="Arial"/>
              </a:rPr>
              <a:t>The end-of-course field test will have two “mini-sessions” that will be completed on the same day, one right after the other (scheduling options shown on upcoming slides). </a:t>
            </a:r>
            <a:endParaRPr lang="en-US" sz="2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a:latin typeface="Arial"/>
                <a:cs typeface="Arial"/>
              </a:rPr>
              <a:t>The two “mini-sessions” total 37 questions and are expected to take 50</a:t>
            </a:r>
            <a:r>
              <a:rPr lang="en-US" sz="2600" b="0" i="0">
                <a:solidFill>
                  <a:srgbClr val="202124"/>
                </a:solidFill>
                <a:effectLst/>
                <a:latin typeface="Arial"/>
                <a:cs typeface="Arial"/>
              </a:rPr>
              <a:t>–</a:t>
            </a:r>
            <a:r>
              <a:rPr lang="en-US" sz="2600">
                <a:latin typeface="Arial"/>
                <a:cs typeface="Arial"/>
              </a:rPr>
              <a:t>60 total minutes to complete. </a:t>
            </a:r>
            <a:endParaRPr lang="en-US" sz="2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a:latin typeface="Arial"/>
                <a:cs typeface="Arial"/>
              </a:rPr>
              <a:t>They are shown in PAN and TestNav as two separate test sessions. </a:t>
            </a:r>
            <a:endParaRPr lang="en-US" sz="26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5718E9-1B64-4E2D-A0BF-3590CB32AD84}"/>
              </a:ext>
            </a:extLst>
          </p:cNvPr>
          <p:cNvSpPr txBox="1">
            <a:spLocks/>
          </p:cNvSpPr>
          <p:nvPr/>
        </p:nvSpPr>
        <p:spPr>
          <a:xfrm>
            <a:off x="677995" y="171450"/>
            <a:ext cx="10514013" cy="1041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en-US" sz="3999">
                <a:solidFill>
                  <a:srgbClr val="3647B6"/>
                </a:solidFill>
              </a:rPr>
              <a:t>Civics End-of-Course Field Test</a:t>
            </a:r>
            <a:endParaRPr lang="en-US" sz="3999">
              <a:solidFill>
                <a:srgbClr val="3647B6"/>
              </a:solidFill>
            </a:endParaRPr>
          </a:p>
        </p:txBody>
      </p:sp>
      <p:pic>
        <p:nvPicPr>
          <p:cNvPr id="4" name="Picture 3">
            <a:extLst>
              <a:ext uri="{FF2B5EF4-FFF2-40B4-BE49-F238E27FC236}">
                <a16:creationId xmlns:a16="http://schemas.microsoft.com/office/drawing/2014/main" id="{AED104C1-B2E5-E526-CF6A-89DE7641B2E7}"/>
              </a:ext>
            </a:extLst>
          </p:cNvPr>
          <p:cNvPicPr>
            <a:picLocks noChangeAspect="1"/>
          </p:cNvPicPr>
          <p:nvPr/>
        </p:nvPicPr>
        <p:blipFill>
          <a:blip r:embed="rId2"/>
          <a:stretch>
            <a:fillRect/>
          </a:stretch>
        </p:blipFill>
        <p:spPr>
          <a:xfrm>
            <a:off x="3056590" y="3703320"/>
            <a:ext cx="7993945" cy="1650948"/>
          </a:xfrm>
          <a:prstGeom prst="rect">
            <a:avLst/>
          </a:prstGeom>
        </p:spPr>
      </p:pic>
      <p:pic>
        <p:nvPicPr>
          <p:cNvPr id="5" name="Picture 4">
            <a:extLst>
              <a:ext uri="{FF2B5EF4-FFF2-40B4-BE49-F238E27FC236}">
                <a16:creationId xmlns:a16="http://schemas.microsoft.com/office/drawing/2014/main" id="{62135B34-5075-2E6C-7A6B-45116944CB21}"/>
              </a:ext>
            </a:extLst>
          </p:cNvPr>
          <p:cNvPicPr>
            <a:picLocks noChangeAspect="1"/>
          </p:cNvPicPr>
          <p:nvPr/>
        </p:nvPicPr>
        <p:blipFill>
          <a:blip r:embed="rId3"/>
          <a:stretch>
            <a:fillRect/>
          </a:stretch>
        </p:blipFill>
        <p:spPr>
          <a:xfrm>
            <a:off x="3056590" y="5354268"/>
            <a:ext cx="7993945" cy="1248870"/>
          </a:xfrm>
          <a:prstGeom prst="rect">
            <a:avLst/>
          </a:prstGeom>
        </p:spPr>
      </p:pic>
    </p:spTree>
    <p:extLst>
      <p:ext uri="{BB962C8B-B14F-4D97-AF65-F5344CB8AC3E}">
        <p14:creationId xmlns:p14="http://schemas.microsoft.com/office/powerpoint/2010/main" val="48469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29805-7A7D-CC4E-DE6F-75D64C8F14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FAAD2EF-FD32-71FF-1CB8-4E9C05527167}"/>
              </a:ext>
            </a:extLst>
          </p:cNvPr>
          <p:cNvSpPr txBox="1"/>
          <p:nvPr/>
        </p:nvSpPr>
        <p:spPr>
          <a:xfrm>
            <a:off x="885691" y="1064149"/>
            <a:ext cx="10873689"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1" u="sng">
                <a:latin typeface="Arial"/>
                <a:cs typeface="Arial"/>
              </a:rPr>
              <a:t>Option 1</a:t>
            </a:r>
            <a:r>
              <a:rPr lang="en-US" sz="2800" b="1">
                <a:latin typeface="Arial"/>
                <a:cs typeface="Arial"/>
              </a:rPr>
              <a:t>: Establish a set time to begin mini-session 2 for the whole class. </a:t>
            </a:r>
            <a:endParaRPr lang="en-US" sz="28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300">
                <a:latin typeface="Arial"/>
                <a:cs typeface="Arial"/>
              </a:rPr>
              <a:t>All students progress to mini-session 2 at the same time. </a:t>
            </a:r>
            <a:endParaRPr lang="en-US" sz="23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300">
                <a:latin typeface="Arial"/>
                <a:cs typeface="Arial"/>
              </a:rPr>
              <a:t>Test administrator reads the script for mini-session 2 to the whole class and unlocks mini-session 2 for whole class at once. </a:t>
            </a:r>
            <a:endParaRPr lang="en-US"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b="1" u="sng">
                <a:latin typeface="Arial"/>
                <a:cs typeface="Arial"/>
              </a:rPr>
              <a:t>Sample EOC field test schedule:</a:t>
            </a:r>
          </a:p>
          <a:p>
            <a:pPr marL="742950" lvl="1" indent="-285750">
              <a:buFont typeface="Arial" panose="020B0604020202020204" pitchFamily="34" charset="0"/>
              <a:buChar char="•"/>
            </a:pPr>
            <a:r>
              <a:rPr lang="en-US" sz="2400" b="1">
                <a:latin typeface="Arial"/>
                <a:cs typeface="Arial"/>
              </a:rPr>
              <a:t>9:00 a.m.</a:t>
            </a:r>
          </a:p>
          <a:p>
            <a:pPr marL="1200150" lvl="2" indent="-285750">
              <a:buFont typeface="Arial" panose="020B0604020202020204" pitchFamily="34" charset="0"/>
              <a:buChar char="•"/>
            </a:pPr>
            <a:r>
              <a:rPr lang="en-US" sz="2300">
                <a:latin typeface="Arial"/>
                <a:cs typeface="Arial"/>
              </a:rPr>
              <a:t>Test administrator reads script for mini-session 1. </a:t>
            </a:r>
            <a:endParaRPr lang="en-US" sz="230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300">
                <a:latin typeface="Arial"/>
                <a:cs typeface="Arial"/>
              </a:rPr>
              <a:t>Class begins mini-session 1 together.</a:t>
            </a:r>
          </a:p>
          <a:p>
            <a:pPr marL="742950" lvl="1" indent="-285750">
              <a:buFont typeface="Arial" panose="020B0604020202020204" pitchFamily="34" charset="0"/>
              <a:buChar char="•"/>
            </a:pPr>
            <a:r>
              <a:rPr lang="en-US" sz="2400" b="1">
                <a:latin typeface="Arial"/>
                <a:cs typeface="Arial"/>
              </a:rPr>
              <a:t>9:30 a.m.</a:t>
            </a:r>
          </a:p>
          <a:p>
            <a:pPr marL="1200150" lvl="2" indent="-285750">
              <a:buFont typeface="Arial" panose="020B0604020202020204" pitchFamily="34" charset="0"/>
              <a:buChar char="•"/>
            </a:pPr>
            <a:r>
              <a:rPr lang="en-US" sz="2300">
                <a:latin typeface="Arial"/>
                <a:cs typeface="Arial"/>
              </a:rPr>
              <a:t>Students submit their answers for mini-session 1.</a:t>
            </a:r>
            <a:endParaRPr lang="en-US" sz="230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300">
                <a:latin typeface="Arial"/>
                <a:cs typeface="Arial"/>
              </a:rPr>
              <a:t>Test administrator locks mini-session 1 and unlocks mini-session 2. </a:t>
            </a:r>
            <a:endParaRPr lang="en-US" sz="230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300">
                <a:latin typeface="Arial"/>
                <a:cs typeface="Arial"/>
              </a:rPr>
              <a:t>Test administrator reads the script for mini-session 2. </a:t>
            </a:r>
            <a:endParaRPr lang="en-US" sz="230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300">
                <a:latin typeface="Arial"/>
                <a:cs typeface="Arial"/>
              </a:rPr>
              <a:t>Class begins mini-session 2 together. </a:t>
            </a:r>
            <a:endParaRPr lang="en-US" sz="23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D9FD06F1-AE17-17EF-87DC-47BA8ECB3C63}"/>
              </a:ext>
            </a:extLst>
          </p:cNvPr>
          <p:cNvSpPr txBox="1">
            <a:spLocks/>
          </p:cNvSpPr>
          <p:nvPr/>
        </p:nvSpPr>
        <p:spPr>
          <a:xfrm>
            <a:off x="677995" y="171450"/>
            <a:ext cx="10514013" cy="1041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en-US" sz="3999">
                <a:solidFill>
                  <a:srgbClr val="3647B6"/>
                </a:solidFill>
              </a:rPr>
              <a:t>EOC Field Test Schedule Option 1</a:t>
            </a:r>
            <a:endParaRPr lang="en-US" sz="3999">
              <a:solidFill>
                <a:srgbClr val="3647B6"/>
              </a:solidFill>
            </a:endParaRPr>
          </a:p>
        </p:txBody>
      </p:sp>
    </p:spTree>
    <p:extLst>
      <p:ext uri="{BB962C8B-B14F-4D97-AF65-F5344CB8AC3E}">
        <p14:creationId xmlns:p14="http://schemas.microsoft.com/office/powerpoint/2010/main" val="2462792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8F341-0FAE-2C0C-DDB5-B08E1208A0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C90203-F110-B673-6A01-B2EFB20130F3}"/>
              </a:ext>
            </a:extLst>
          </p:cNvPr>
          <p:cNvSpPr txBox="1"/>
          <p:nvPr/>
        </p:nvSpPr>
        <p:spPr>
          <a:xfrm>
            <a:off x="510139" y="1212850"/>
            <a:ext cx="11337732" cy="490903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1" u="sng">
                <a:latin typeface="Arial"/>
                <a:cs typeface="Arial"/>
              </a:rPr>
              <a:t>Option 2</a:t>
            </a:r>
            <a:r>
              <a:rPr lang="en-US" sz="2800" b="1">
                <a:latin typeface="Arial"/>
                <a:cs typeface="Arial"/>
              </a:rPr>
              <a:t>: As students individually finish mini-session 1, they begin mini-session 2. </a:t>
            </a:r>
            <a:endParaRPr lang="en-US" sz="2800" b="1">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300">
                <a:latin typeface="Arial"/>
                <a:cs typeface="Arial"/>
              </a:rPr>
              <a:t>As students finish mini-session 1 and submit their answers, the test administrator will individually lock mini-session 1 and unlock mini-session 2 for each student and quietly read the script for mini-session 2 to each student. </a:t>
            </a:r>
            <a:endParaRPr lang="en-US" sz="23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b="1" u="sng">
                <a:latin typeface="Arial"/>
                <a:cs typeface="Arial"/>
              </a:rPr>
              <a:t>Sample EOC field test schedule:</a:t>
            </a:r>
          </a:p>
          <a:p>
            <a:pPr marL="742950" lvl="1" indent="-285750">
              <a:buFont typeface="Arial" panose="020B0604020202020204" pitchFamily="34" charset="0"/>
              <a:buChar char="•"/>
            </a:pPr>
            <a:r>
              <a:rPr lang="en-US" sz="2400" b="1">
                <a:latin typeface="Arial"/>
                <a:cs typeface="Arial"/>
              </a:rPr>
              <a:t>9:00–10:00 a.m.</a:t>
            </a:r>
          </a:p>
          <a:p>
            <a:pPr marL="1200150" lvl="2" indent="-285750">
              <a:buFont typeface="Arial" panose="020B0604020202020204" pitchFamily="34" charset="0"/>
              <a:buChar char="•"/>
            </a:pPr>
            <a:r>
              <a:rPr lang="en-US" sz="2300">
                <a:latin typeface="Arial"/>
                <a:cs typeface="Arial"/>
              </a:rPr>
              <a:t>Test administrator reads script for mini-session 1. </a:t>
            </a:r>
            <a:endParaRPr lang="en-US" sz="230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300">
                <a:latin typeface="Arial"/>
                <a:cs typeface="Arial"/>
              </a:rPr>
              <a:t>Class begins mini-session 1 together.</a:t>
            </a:r>
          </a:p>
          <a:p>
            <a:pPr marL="1200150" lvl="2" indent="-285750">
              <a:buFont typeface="Arial" panose="020B0604020202020204" pitchFamily="34" charset="0"/>
              <a:buChar char="•"/>
            </a:pPr>
            <a:r>
              <a:rPr lang="en-US" sz="2300">
                <a:latin typeface="Arial"/>
                <a:cs typeface="Arial"/>
              </a:rPr>
              <a:t>Individually, students finish mini-session 1.</a:t>
            </a:r>
          </a:p>
          <a:p>
            <a:pPr marL="1200150" lvl="2" indent="-285750">
              <a:buFont typeface="Arial" panose="020B0604020202020204" pitchFamily="34" charset="0"/>
              <a:buChar char="•"/>
            </a:pPr>
            <a:r>
              <a:rPr lang="en-US" sz="2300">
                <a:latin typeface="Arial"/>
                <a:cs typeface="Arial"/>
              </a:rPr>
              <a:t>As students finish mini-session 1 and submit their answers, the test administrator locks mini-session 1 for them and unlocks mini-session 2. Test administrator reads the script for mini-session 2 to individual students.</a:t>
            </a:r>
          </a:p>
        </p:txBody>
      </p:sp>
      <p:sp>
        <p:nvSpPr>
          <p:cNvPr id="3" name="Title 2">
            <a:extLst>
              <a:ext uri="{FF2B5EF4-FFF2-40B4-BE49-F238E27FC236}">
                <a16:creationId xmlns:a16="http://schemas.microsoft.com/office/drawing/2014/main" id="{8E732515-7031-E868-64A7-B1CBCEAA9748}"/>
              </a:ext>
            </a:extLst>
          </p:cNvPr>
          <p:cNvSpPr txBox="1">
            <a:spLocks/>
          </p:cNvSpPr>
          <p:nvPr/>
        </p:nvSpPr>
        <p:spPr>
          <a:xfrm>
            <a:off x="677995" y="171450"/>
            <a:ext cx="10514013" cy="1041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en-US" sz="3999">
                <a:solidFill>
                  <a:srgbClr val="3647B6"/>
                </a:solidFill>
              </a:rPr>
              <a:t>EOC Field Test Schedule Option 2</a:t>
            </a:r>
            <a:endParaRPr lang="en-US" sz="3999">
              <a:solidFill>
                <a:srgbClr val="3647B6"/>
              </a:solidFill>
            </a:endParaRPr>
          </a:p>
        </p:txBody>
      </p:sp>
    </p:spTree>
    <p:extLst>
      <p:ext uri="{BB962C8B-B14F-4D97-AF65-F5344CB8AC3E}">
        <p14:creationId xmlns:p14="http://schemas.microsoft.com/office/powerpoint/2010/main" val="1456549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CD2B29-D1F8-D043-FEE1-D0EAF6EE9BF6}"/>
              </a:ext>
            </a:extLst>
          </p:cNvPr>
          <p:cNvSpPr>
            <a:spLocks noGrp="1"/>
          </p:cNvSpPr>
          <p:nvPr>
            <p:ph idx="1"/>
          </p:nvPr>
        </p:nvSpPr>
        <p:spPr/>
        <p:txBody>
          <a:bodyPr/>
          <a:lstStyle/>
          <a:p>
            <a:pPr marL="0" indent="0">
              <a:buNone/>
            </a:pPr>
            <a:r>
              <a:rPr lang="en-US" sz="3200" b="1"/>
              <a:t>Which of the two options do you think you will use at your school?</a:t>
            </a:r>
          </a:p>
          <a:p>
            <a:pPr marL="0" indent="0">
              <a:buNone/>
            </a:pPr>
            <a:endParaRPr lang="en-US"/>
          </a:p>
          <a:p>
            <a:pPr marL="514350" indent="-514350">
              <a:buFont typeface="+mj-lt"/>
              <a:buAutoNum type="alphaUcPeriod"/>
            </a:pPr>
            <a:r>
              <a:rPr lang="en-US"/>
              <a:t>Option 1: Establish a set time to begin mini-session 2 for the whole class.</a:t>
            </a:r>
          </a:p>
          <a:p>
            <a:pPr marL="514350" indent="-514350">
              <a:buFont typeface="+mj-lt"/>
              <a:buAutoNum type="alphaUcPeriod"/>
            </a:pPr>
            <a:r>
              <a:rPr lang="en-US"/>
              <a:t>Option 2: As students individually finish mini-session 1, they begin mini-session 2. </a:t>
            </a:r>
          </a:p>
          <a:p>
            <a:pPr marL="514350" indent="-514350">
              <a:buFont typeface="+mj-lt"/>
              <a:buAutoNum type="alphaUcPeriod"/>
            </a:pPr>
            <a:r>
              <a:rPr lang="en-US"/>
              <a:t>We will leave it up to test administrators to decide.</a:t>
            </a:r>
          </a:p>
        </p:txBody>
      </p:sp>
      <p:sp>
        <p:nvSpPr>
          <p:cNvPr id="3" name="Title 2">
            <a:extLst>
              <a:ext uri="{FF2B5EF4-FFF2-40B4-BE49-F238E27FC236}">
                <a16:creationId xmlns:a16="http://schemas.microsoft.com/office/drawing/2014/main" id="{FA73DD87-12B6-E60F-193A-E4C799306348}"/>
              </a:ext>
            </a:extLst>
          </p:cNvPr>
          <p:cNvSpPr>
            <a:spLocks noGrp="1"/>
          </p:cNvSpPr>
          <p:nvPr>
            <p:ph type="title"/>
          </p:nvPr>
        </p:nvSpPr>
        <p:spPr/>
        <p:txBody>
          <a:bodyPr>
            <a:normAutofit/>
          </a:bodyPr>
          <a:lstStyle/>
          <a:p>
            <a:r>
              <a:rPr lang="en-US" sz="4800"/>
              <a:t>Poll Question</a:t>
            </a:r>
          </a:p>
        </p:txBody>
      </p:sp>
    </p:spTree>
    <p:extLst>
      <p:ext uri="{BB962C8B-B14F-4D97-AF65-F5344CB8AC3E}">
        <p14:creationId xmlns:p14="http://schemas.microsoft.com/office/powerpoint/2010/main" val="139352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976B-EF77-01F5-6ABA-169C026A6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97741-407E-86A9-25A8-536FB023CD93}"/>
              </a:ext>
            </a:extLst>
          </p:cNvPr>
          <p:cNvSpPr>
            <a:spLocks noGrp="1"/>
          </p:cNvSpPr>
          <p:nvPr>
            <p:ph type="title"/>
          </p:nvPr>
        </p:nvSpPr>
        <p:spPr>
          <a:xfrm>
            <a:off x="223281" y="2288644"/>
            <a:ext cx="10512862" cy="1093401"/>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1689ABC7-DB2C-3EE0-48AA-3FEB2A417902}"/>
              </a:ext>
            </a:extLst>
          </p:cNvPr>
          <p:cNvSpPr>
            <a:spLocks noGrp="1"/>
          </p:cNvSpPr>
          <p:nvPr>
            <p:ph type="body" idx="4294967295"/>
          </p:nvPr>
        </p:nvSpPr>
        <p:spPr>
          <a:xfrm>
            <a:off x="1191646" y="3277194"/>
            <a:ext cx="6913904" cy="823112"/>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Graphical user interface, text, application, email&#10;&#10;Description automatically generated">
            <a:extLst>
              <a:ext uri="{FF2B5EF4-FFF2-40B4-BE49-F238E27FC236}">
                <a16:creationId xmlns:a16="http://schemas.microsoft.com/office/drawing/2014/main" id="{96FCDCFA-B790-0A12-5BA7-F8FEA47C6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2998ECFE-769A-F69A-BAC0-CED26E8D5FF3}"/>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E3BC539B-14B7-B517-C32F-A50B02AD6F6F}"/>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12884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a:cs typeface="Arial"/>
              </a:rPr>
              <a:t>4. Civics Field Test Accommodations: Text-to-Speech, Speech-to-Text, and Word Prediction</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59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8" y="1190322"/>
            <a:ext cx="11189694" cy="4871863"/>
          </a:xfrm>
        </p:spPr>
        <p:txBody>
          <a:bodyPr>
            <a:normAutofit/>
          </a:bodyPr>
          <a:lstStyle/>
          <a:p>
            <a:pPr marL="457063" indent="-457063">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Use the Q&amp;A feature to ask a question.  </a:t>
            </a:r>
          </a:p>
          <a:p>
            <a:pPr marL="799860" lvl="1" indent="-342797">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799860" lvl="1" indent="-342797">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799860" lvl="1" indent="-342797">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Use the thumbs-up icon to “upvote” someone else’s question. </a:t>
            </a:r>
          </a:p>
          <a:p>
            <a:pPr marL="799860" lvl="1" indent="-342797">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Email student-specific questions to </a:t>
            </a:r>
            <a:r>
              <a:rPr lang="en-US">
                <a:latin typeface="Arial" panose="020B0604020202020204" pitchFamily="34" charset="0"/>
                <a:cs typeface="Arial" panose="020B0604020202020204" pitchFamily="34" charset="0"/>
                <a:hlinkClick r:id="rId2"/>
              </a:rPr>
              <a:t>mcas@mass.gov</a:t>
            </a:r>
            <a:r>
              <a:rPr lang="en-US">
                <a:latin typeface="Arial" panose="020B0604020202020204" pitchFamily="34" charset="0"/>
                <a:cs typeface="Arial" panose="020B0604020202020204" pitchFamily="34" charset="0"/>
              </a:rPr>
              <a:t> </a:t>
            </a:r>
            <a:r>
              <a:rPr lang="en-US">
                <a:solidFill>
                  <a:srgbClr val="010203"/>
                </a:solidFill>
                <a:latin typeface="Arial" panose="020B0604020202020204" pitchFamily="34" charset="0"/>
                <a:cs typeface="Arial" panose="020B0604020202020204" pitchFamily="34" charset="0"/>
              </a:rPr>
              <a:t>instead of asking here. </a:t>
            </a:r>
          </a:p>
          <a:p>
            <a:pPr marL="457063" indent="-457063">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This session is being recorded and will be available in about a week in the </a:t>
            </a:r>
            <a:r>
              <a:rPr lang="en-US">
                <a:latin typeface="Arial" panose="020B0604020202020204" pitchFamily="34" charset="0"/>
                <a:cs typeface="Arial" panose="020B0604020202020204" pitchFamily="34" charset="0"/>
                <a:hlinkClick r:id="rId3"/>
              </a:rPr>
              <a:t>MCAS Resource Center</a:t>
            </a:r>
            <a:r>
              <a:rPr lang="en-US">
                <a:solidFill>
                  <a:srgbClr val="010203"/>
                </a:solidFill>
                <a:latin typeface="Arial" panose="020B0604020202020204" pitchFamily="34" charset="0"/>
                <a:cs typeface="Arial" panose="020B0604020202020204" pitchFamily="34" charset="0"/>
              </a:rPr>
              <a:t>, along with the slides.</a:t>
            </a:r>
          </a:p>
          <a:p>
            <a:pPr marL="799860" lvl="1" indent="-342797">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Slides were also emailed out beforehand, and are being posted in the chat. </a:t>
            </a:r>
          </a:p>
          <a:p>
            <a:pPr marL="457063" indent="-457063">
              <a:buClr>
                <a:srgbClr val="010203"/>
              </a:buClr>
              <a:buFont typeface="Arial" panose="020B0604020202020204" pitchFamily="34" charset="0"/>
              <a:buChar char="•"/>
            </a:pPr>
            <a:r>
              <a:rPr lang="en-US">
                <a:solidFill>
                  <a:srgbClr val="010203"/>
                </a:solidFill>
                <a:latin typeface="Arial" panose="020B0604020202020204" pitchFamily="34" charset="0"/>
                <a:cs typeface="Arial" panose="020B0604020202020204" pitchFamily="34" charset="0"/>
              </a:rPr>
              <a:t>Closed captioning has been enabled for participants who need it. </a:t>
            </a:r>
          </a:p>
          <a:p>
            <a:endParaRPr lang="en-US"/>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C89136-15BF-E9CC-BF2A-B05A37E513C0}"/>
              </a:ext>
            </a:extLst>
          </p:cNvPr>
          <p:cNvSpPr txBox="1"/>
          <p:nvPr/>
        </p:nvSpPr>
        <p:spPr>
          <a:xfrm>
            <a:off x="760907" y="1583325"/>
            <a:ext cx="10744430" cy="4470455"/>
          </a:xfrm>
          <a:prstGeom prst="rect">
            <a:avLst/>
          </a:prstGeom>
          <a:noFill/>
        </p:spPr>
        <p:txBody>
          <a:bodyPr wrap="square" lIns="91440" tIns="45720" rIns="91440" bIns="45720" rtlCol="0" anchor="t">
            <a:spAutoFit/>
          </a:bodyPr>
          <a:lstStyle/>
          <a:p>
            <a:pPr marL="285750" indent="-285750">
              <a:spcBef>
                <a:spcPts val="300"/>
              </a:spcBef>
              <a:buFont typeface="Arial" panose="020B0604020202020204" pitchFamily="34" charset="0"/>
              <a:buChar char="•"/>
            </a:pPr>
            <a:r>
              <a:rPr lang="en-US" sz="2800">
                <a:latin typeface="Arial"/>
                <a:cs typeface="Arial"/>
              </a:rPr>
              <a:t>Text-to-speech, speech-to-text, and word prediction will be available on the Civics field test to students who have those accommodations in their IEPs or 504 plans. </a:t>
            </a:r>
            <a:endParaRPr lang="en-US" sz="2800">
              <a:latin typeface="Arial" panose="020B0604020202020204" pitchFamily="34" charset="0"/>
              <a:cs typeface="Arial" panose="020B0604020202020204" pitchFamily="34" charset="0"/>
            </a:endParaRPr>
          </a:p>
          <a:p>
            <a:pPr marL="285750" indent="-285750">
              <a:spcBef>
                <a:spcPts val="300"/>
              </a:spcBef>
              <a:buFont typeface="Arial" panose="020B0604020202020204" pitchFamily="34" charset="0"/>
              <a:buChar char="•"/>
            </a:pPr>
            <a:r>
              <a:rPr lang="en-US" sz="2800">
                <a:latin typeface="Arial"/>
                <a:cs typeface="Arial"/>
              </a:rPr>
              <a:t>SR/PNP process for assigning these accommodations: </a:t>
            </a:r>
            <a:endParaRPr lang="en-US" sz="2800">
              <a:latin typeface="Arial" panose="020B0604020202020204" pitchFamily="34" charset="0"/>
              <a:cs typeface="Arial" panose="020B0604020202020204" pitchFamily="34" charset="0"/>
            </a:endParaRPr>
          </a:p>
          <a:p>
            <a:pPr marL="742950" lvl="1" indent="-285750">
              <a:spcBef>
                <a:spcPts val="300"/>
              </a:spcBef>
              <a:buFont typeface="Arial" panose="020B0604020202020204" pitchFamily="34" charset="0"/>
              <a:buChar char="•"/>
            </a:pPr>
            <a:r>
              <a:rPr lang="en-US" sz="2600">
                <a:latin typeface="Arial"/>
                <a:cs typeface="Arial"/>
              </a:rPr>
              <a:t>Text-to-speech: same for Civics as other administrations </a:t>
            </a:r>
            <a:endParaRPr lang="en-US" sz="2600">
              <a:latin typeface="Arial" panose="020B0604020202020204" pitchFamily="34" charset="0"/>
              <a:cs typeface="Arial" panose="020B0604020202020204" pitchFamily="34" charset="0"/>
            </a:endParaRPr>
          </a:p>
          <a:p>
            <a:pPr marL="742950" lvl="1" indent="-285750">
              <a:spcBef>
                <a:spcPts val="300"/>
              </a:spcBef>
              <a:buFont typeface="Arial" panose="020B0604020202020204" pitchFamily="34" charset="0"/>
              <a:buChar char="•"/>
            </a:pPr>
            <a:r>
              <a:rPr lang="en-US" sz="2600">
                <a:latin typeface="Arial"/>
                <a:cs typeface="Arial"/>
              </a:rPr>
              <a:t>Speech-to-text and word prediction: slightly different from other administrations</a:t>
            </a:r>
          </a:p>
          <a:p>
            <a:pPr marL="285750" indent="-285750">
              <a:spcBef>
                <a:spcPts val="300"/>
              </a:spcBef>
              <a:buFont typeface="Arial" panose="020B0604020202020204" pitchFamily="34" charset="0"/>
              <a:buChar char="•"/>
            </a:pPr>
            <a:r>
              <a:rPr lang="en-US" sz="2800">
                <a:latin typeface="Arial"/>
                <a:cs typeface="Arial"/>
              </a:rPr>
              <a:t>The student experience using these three accommodations is similar to other administrations.</a:t>
            </a:r>
          </a:p>
          <a:p>
            <a:pPr marL="742950" lvl="1" indent="-285750">
              <a:spcBef>
                <a:spcPts val="300"/>
              </a:spcBef>
              <a:buFont typeface="Arial" panose="020B0604020202020204" pitchFamily="34" charset="0"/>
              <a:buChar char="•"/>
            </a:pPr>
            <a:r>
              <a:rPr lang="en-US" sz="2600">
                <a:latin typeface="Arial"/>
                <a:cs typeface="Arial"/>
              </a:rPr>
              <a:t>Differences are shown on upcoming slides. </a:t>
            </a:r>
            <a:endParaRPr lang="en-US" sz="260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B55718E9-1B64-4E2D-A0BF-3590CB32AD84}"/>
              </a:ext>
            </a:extLst>
          </p:cNvPr>
          <p:cNvSpPr txBox="1">
            <a:spLocks/>
          </p:cNvSpPr>
          <p:nvPr/>
        </p:nvSpPr>
        <p:spPr>
          <a:xfrm>
            <a:off x="634863" y="415865"/>
            <a:ext cx="10514013" cy="10414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altLang="en-US" sz="3950" dirty="0">
                <a:solidFill>
                  <a:srgbClr val="3647B6"/>
                </a:solidFill>
                <a:latin typeface="Arial"/>
                <a:cs typeface="Arial"/>
              </a:rPr>
              <a:t>Text-to-Speech, Speech-to-Text and Word Prediction on the 2024 Civics Field Test</a:t>
            </a:r>
            <a:endParaRPr lang="en-US" sz="3950" dirty="0">
              <a:solidFill>
                <a:srgbClr val="3647B6"/>
              </a:solidFill>
              <a:latin typeface="Arial"/>
              <a:cs typeface="Arial"/>
            </a:endParaRPr>
          </a:p>
        </p:txBody>
      </p:sp>
    </p:spTree>
    <p:extLst>
      <p:ext uri="{BB962C8B-B14F-4D97-AF65-F5344CB8AC3E}">
        <p14:creationId xmlns:p14="http://schemas.microsoft.com/office/powerpoint/2010/main" val="4165816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Registering Students for Accommodations on the 2024 Civics Field Test</a:t>
            </a:r>
            <a:endParaRPr lang="en-US" sz="3999">
              <a:solidFill>
                <a:srgbClr val="3647B6"/>
              </a:solidFill>
            </a:endParaRPr>
          </a:p>
        </p:txBody>
      </p:sp>
      <p:pic>
        <p:nvPicPr>
          <p:cNvPr id="5" name="Picture 4">
            <a:extLst>
              <a:ext uri="{FF2B5EF4-FFF2-40B4-BE49-F238E27FC236}">
                <a16:creationId xmlns:a16="http://schemas.microsoft.com/office/drawing/2014/main" id="{17D6CCAC-711C-F28F-57BA-07342532D773}"/>
              </a:ext>
            </a:extLst>
          </p:cNvPr>
          <p:cNvPicPr>
            <a:picLocks noChangeAspect="1"/>
          </p:cNvPicPr>
          <p:nvPr/>
        </p:nvPicPr>
        <p:blipFill>
          <a:blip r:embed="rId2"/>
          <a:stretch>
            <a:fillRect/>
          </a:stretch>
        </p:blipFill>
        <p:spPr>
          <a:xfrm>
            <a:off x="1645661" y="1340235"/>
            <a:ext cx="7334250" cy="1866900"/>
          </a:xfrm>
          <a:prstGeom prst="rect">
            <a:avLst/>
          </a:prstGeom>
        </p:spPr>
      </p:pic>
      <p:cxnSp>
        <p:nvCxnSpPr>
          <p:cNvPr id="7" name="Straight Connector 6">
            <a:extLst>
              <a:ext uri="{FF2B5EF4-FFF2-40B4-BE49-F238E27FC236}">
                <a16:creationId xmlns:a16="http://schemas.microsoft.com/office/drawing/2014/main" id="{FD514915-F512-645B-FC4E-6E9D3813A570}"/>
              </a:ext>
            </a:extLst>
          </p:cNvPr>
          <p:cNvCxnSpPr/>
          <p:nvPr/>
        </p:nvCxnSpPr>
        <p:spPr>
          <a:xfrm>
            <a:off x="7303511" y="1369411"/>
            <a:ext cx="16764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0E5ADF-0A77-54E8-5C33-876EB23722F7}"/>
              </a:ext>
            </a:extLst>
          </p:cNvPr>
          <p:cNvCxnSpPr>
            <a:cxnSpLocks/>
          </p:cNvCxnSpPr>
          <p:nvPr/>
        </p:nvCxnSpPr>
        <p:spPr>
          <a:xfrm flipH="1">
            <a:off x="7303511" y="1360487"/>
            <a:ext cx="1676400" cy="1828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75457A4-72FB-BF73-8808-7491A9E14DF6}"/>
              </a:ext>
            </a:extLst>
          </p:cNvPr>
          <p:cNvSpPr txBox="1"/>
          <p:nvPr/>
        </p:nvSpPr>
        <p:spPr>
          <a:xfrm>
            <a:off x="478921" y="3429000"/>
            <a:ext cx="11509879" cy="273921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In all other administrations, Web Extensions column (AQ) needs to be selected on the SR/PNP for students using speech-to-text or word prediction. </a:t>
            </a:r>
            <a:r>
              <a:rPr lang="en-US" sz="2200" b="1" dirty="0">
                <a:latin typeface="Arial" panose="020B0604020202020204" pitchFamily="34" charset="0"/>
                <a:cs typeface="Arial" panose="020B0604020202020204" pitchFamily="34" charset="0"/>
              </a:rPr>
              <a:t>This is not the case for Civics</a:t>
            </a:r>
            <a:r>
              <a:rPr lang="en-US" sz="2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Column (AQ) will be replaced with “Blank” for the Civics administration. </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a:t>
            </a:r>
            <a:r>
              <a:rPr lang="en-US" sz="2000" b="1"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use column AQ for the Civics field test; </a:t>
            </a:r>
            <a:r>
              <a:rPr lang="en-US" sz="2000" dirty="0" err="1">
                <a:latin typeface="Arial" panose="020B0604020202020204" pitchFamily="34" charset="0"/>
                <a:cs typeface="Arial" panose="020B0604020202020204" pitchFamily="34" charset="0"/>
              </a:rPr>
              <a:t>PearsonAccess</a:t>
            </a:r>
            <a:r>
              <a:rPr lang="en-US" sz="2000" dirty="0">
                <a:latin typeface="Arial" panose="020B0604020202020204" pitchFamily="34" charset="0"/>
                <a:cs typeface="Arial" panose="020B0604020202020204" pitchFamily="34" charset="0"/>
              </a:rPr>
              <a:t> Next will return an error. </a:t>
            </a: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Columns AC, AI and AN will operate independently and provide students with each accessibility feature separately.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Enter a “Y” in cell rows AC, AI, and/or AN to enable each feature.</a:t>
            </a:r>
          </a:p>
        </p:txBody>
      </p:sp>
    </p:spTree>
    <p:extLst>
      <p:ext uri="{BB962C8B-B14F-4D97-AF65-F5344CB8AC3E}">
        <p14:creationId xmlns:p14="http://schemas.microsoft.com/office/powerpoint/2010/main" val="35746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AA43-0DF5-1CF9-57CD-8F25A8FEC1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4DCD8-7E58-6E6C-F419-9246D4EF7CEB}"/>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Registering Students for Accommodations on the 2024 Civics Field Test</a:t>
            </a:r>
            <a:endParaRPr lang="en-US" sz="3999">
              <a:solidFill>
                <a:srgbClr val="3647B6"/>
              </a:solidFill>
            </a:endParaRPr>
          </a:p>
        </p:txBody>
      </p:sp>
      <p:sp>
        <p:nvSpPr>
          <p:cNvPr id="11" name="TextBox 10">
            <a:extLst>
              <a:ext uri="{FF2B5EF4-FFF2-40B4-BE49-F238E27FC236}">
                <a16:creationId xmlns:a16="http://schemas.microsoft.com/office/drawing/2014/main" id="{34E926CA-3F05-88C8-6EBB-E5D0A68C9E43}"/>
              </a:ext>
            </a:extLst>
          </p:cNvPr>
          <p:cNvSpPr txBox="1"/>
          <p:nvPr/>
        </p:nvSpPr>
        <p:spPr>
          <a:xfrm>
            <a:off x="595415" y="1306090"/>
            <a:ext cx="10845167" cy="138499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If a student requires </a:t>
            </a:r>
            <a:r>
              <a:rPr lang="en-US" sz="2800" b="1">
                <a:latin typeface="Arial" panose="020B0604020202020204" pitchFamily="34" charset="0"/>
                <a:cs typeface="Arial" panose="020B0604020202020204" pitchFamily="34" charset="0"/>
              </a:rPr>
              <a:t>text-to-speech</a:t>
            </a:r>
            <a:r>
              <a:rPr lang="en-US" sz="2800">
                <a:latin typeface="Arial" panose="020B0604020202020204" pitchFamily="34" charset="0"/>
                <a:cs typeface="Arial" panose="020B0604020202020204" pitchFamily="34" charset="0"/>
              </a:rPr>
              <a:t>: Place a “Y” in column </a:t>
            </a:r>
            <a:r>
              <a:rPr lang="en-US" sz="2800" b="1">
                <a:latin typeface="Arial" panose="020B0604020202020204" pitchFamily="34" charset="0"/>
                <a:cs typeface="Arial" panose="020B0604020202020204" pitchFamily="34" charset="0"/>
              </a:rPr>
              <a:t>AC</a:t>
            </a:r>
            <a:r>
              <a:rPr lang="en-US" sz="28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If a student requires </a:t>
            </a:r>
            <a:r>
              <a:rPr lang="en-US" sz="2800" b="1">
                <a:latin typeface="Arial" panose="020B0604020202020204" pitchFamily="34" charset="0"/>
                <a:cs typeface="Arial" panose="020B0604020202020204" pitchFamily="34" charset="0"/>
              </a:rPr>
              <a:t>speech-to-text</a:t>
            </a:r>
            <a:r>
              <a:rPr lang="en-US" sz="2800">
                <a:latin typeface="Arial" panose="020B0604020202020204" pitchFamily="34" charset="0"/>
                <a:cs typeface="Arial" panose="020B0604020202020204" pitchFamily="34" charset="0"/>
              </a:rPr>
              <a:t>: Place a “Y” in column </a:t>
            </a:r>
            <a:r>
              <a:rPr lang="en-US" sz="2800" b="1">
                <a:latin typeface="Arial" panose="020B0604020202020204" pitchFamily="34" charset="0"/>
                <a:cs typeface="Arial" panose="020B0604020202020204" pitchFamily="34" charset="0"/>
              </a:rPr>
              <a:t>AI</a:t>
            </a:r>
            <a:r>
              <a:rPr lang="en-US" sz="28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If a student requires </a:t>
            </a:r>
            <a:r>
              <a:rPr lang="en-US" sz="2800" b="1">
                <a:latin typeface="Arial" panose="020B0604020202020204" pitchFamily="34" charset="0"/>
                <a:cs typeface="Arial" panose="020B0604020202020204" pitchFamily="34" charset="0"/>
              </a:rPr>
              <a:t>word prediction</a:t>
            </a:r>
            <a:r>
              <a:rPr lang="en-US" sz="2800">
                <a:latin typeface="Arial" panose="020B0604020202020204" pitchFamily="34" charset="0"/>
                <a:cs typeface="Arial" panose="020B0604020202020204" pitchFamily="34" charset="0"/>
              </a:rPr>
              <a:t>: Place a “Y” in column </a:t>
            </a:r>
            <a:r>
              <a:rPr lang="en-US" sz="2800" b="1">
                <a:latin typeface="Arial" panose="020B0604020202020204" pitchFamily="34" charset="0"/>
                <a:cs typeface="Arial" panose="020B0604020202020204" pitchFamily="34" charset="0"/>
              </a:rPr>
              <a:t>AN</a:t>
            </a:r>
            <a:r>
              <a:rPr lang="en-US" sz="280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13CCF2A2-1679-0DE4-B34A-264FFE07DB45}"/>
              </a:ext>
            </a:extLst>
          </p:cNvPr>
          <p:cNvPicPr>
            <a:picLocks noChangeAspect="1"/>
          </p:cNvPicPr>
          <p:nvPr/>
        </p:nvPicPr>
        <p:blipFill>
          <a:blip r:embed="rId2"/>
          <a:stretch>
            <a:fillRect/>
          </a:stretch>
        </p:blipFill>
        <p:spPr>
          <a:xfrm>
            <a:off x="721999" y="3135297"/>
            <a:ext cx="10591997" cy="1920527"/>
          </a:xfrm>
          <a:prstGeom prst="rect">
            <a:avLst/>
          </a:prstGeom>
        </p:spPr>
      </p:pic>
      <p:grpSp>
        <p:nvGrpSpPr>
          <p:cNvPr id="5" name="Group 4">
            <a:extLst>
              <a:ext uri="{FF2B5EF4-FFF2-40B4-BE49-F238E27FC236}">
                <a16:creationId xmlns:a16="http://schemas.microsoft.com/office/drawing/2014/main" id="{6048D17F-801B-1E4C-80FF-7BB8A0BBF644}"/>
              </a:ext>
            </a:extLst>
          </p:cNvPr>
          <p:cNvGrpSpPr/>
          <p:nvPr/>
        </p:nvGrpSpPr>
        <p:grpSpPr>
          <a:xfrm>
            <a:off x="677995" y="3135297"/>
            <a:ext cx="10636002" cy="2107264"/>
            <a:chOff x="677995" y="3135297"/>
            <a:chExt cx="10636002" cy="2107264"/>
          </a:xfrm>
        </p:grpSpPr>
        <p:sp>
          <p:nvSpPr>
            <p:cNvPr id="6" name="Rectangle 5">
              <a:extLst>
                <a:ext uri="{FF2B5EF4-FFF2-40B4-BE49-F238E27FC236}">
                  <a16:creationId xmlns:a16="http://schemas.microsoft.com/office/drawing/2014/main" id="{E3EC7475-FFDA-F824-BAFD-CF80EBDE7A4A}"/>
                </a:ext>
              </a:extLst>
            </p:cNvPr>
            <p:cNvSpPr/>
            <p:nvPr/>
          </p:nvSpPr>
          <p:spPr>
            <a:xfrm>
              <a:off x="677995" y="3135297"/>
              <a:ext cx="1506405" cy="21072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CA47B32-F268-B76B-382D-B25678DA78BF}"/>
                </a:ext>
              </a:extLst>
            </p:cNvPr>
            <p:cNvSpPr/>
            <p:nvPr/>
          </p:nvSpPr>
          <p:spPr>
            <a:xfrm>
              <a:off x="5790036" y="3180673"/>
              <a:ext cx="1286411" cy="20618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B3AEC0-D9CB-B3EB-28BF-1FCECF667163}"/>
                </a:ext>
              </a:extLst>
            </p:cNvPr>
            <p:cNvSpPr/>
            <p:nvPr/>
          </p:nvSpPr>
          <p:spPr>
            <a:xfrm>
              <a:off x="9946641" y="3135297"/>
              <a:ext cx="1367356" cy="210726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9156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AA43-0DF5-1CF9-57CD-8F25A8FEC1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4DCD8-7E58-6E6C-F419-9246D4EF7CEB}"/>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Verifying Accommodations on the Civics Field Test</a:t>
            </a:r>
            <a:endParaRPr lang="en-US" sz="3999">
              <a:solidFill>
                <a:srgbClr val="3647B6"/>
              </a:solidFill>
            </a:endParaRPr>
          </a:p>
        </p:txBody>
      </p:sp>
      <p:sp>
        <p:nvSpPr>
          <p:cNvPr id="2" name="TextBox 1">
            <a:extLst>
              <a:ext uri="{FF2B5EF4-FFF2-40B4-BE49-F238E27FC236}">
                <a16:creationId xmlns:a16="http://schemas.microsoft.com/office/drawing/2014/main" id="{220F82DE-C7EA-69A5-9C78-D878A431128B}"/>
              </a:ext>
            </a:extLst>
          </p:cNvPr>
          <p:cNvSpPr txBox="1"/>
          <p:nvPr/>
        </p:nvSpPr>
        <p:spPr>
          <a:xfrm>
            <a:off x="595415" y="1306090"/>
            <a:ext cx="10986985" cy="47089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Arial"/>
                <a:cs typeface="Arial"/>
              </a:rPr>
              <a:t>Schools should verify accommodations approximately two weeks prior to testing using the PNP report in PAN. Note that the steps below are the same as is used in all other MCAS administrations.</a:t>
            </a:r>
          </a:p>
          <a:p>
            <a:pPr marL="742950" lvl="1" indent="-285750">
              <a:buFont typeface="Arial" panose="020B0604020202020204" pitchFamily="34" charset="0"/>
              <a:buChar char="•"/>
            </a:pPr>
            <a:r>
              <a:rPr lang="en-US" sz="2400" dirty="0">
                <a:latin typeface="Arial"/>
                <a:cs typeface="Arial"/>
              </a:rPr>
              <a:t>Go to </a:t>
            </a:r>
            <a:r>
              <a:rPr lang="en-US" sz="2400" b="1" dirty="0">
                <a:latin typeface="Arial"/>
                <a:cs typeface="Arial"/>
              </a:rPr>
              <a:t>Reports &gt; Operational Reports</a:t>
            </a:r>
            <a:r>
              <a:rPr lang="en-US" sz="2400" dirty="0">
                <a:latin typeface="Arial"/>
                <a:cs typeface="Arial"/>
              </a:rPr>
              <a:t>. </a:t>
            </a: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a:cs typeface="Arial"/>
              </a:rPr>
              <a:t>Check the box for </a:t>
            </a:r>
            <a:r>
              <a:rPr lang="en-US" sz="2400" b="1" dirty="0">
                <a:latin typeface="Arial"/>
                <a:cs typeface="Arial"/>
              </a:rPr>
              <a:t>Students &amp; Registrations</a:t>
            </a:r>
            <a:r>
              <a:rPr lang="en-US" sz="2400" dirty="0">
                <a:latin typeface="Arial"/>
                <a:cs typeface="Arial"/>
              </a:rPr>
              <a:t> and select </a:t>
            </a:r>
            <a:r>
              <a:rPr lang="en-US" sz="2400" b="1" dirty="0">
                <a:latin typeface="Arial"/>
                <a:cs typeface="Arial"/>
              </a:rPr>
              <a:t>PNP Report – Accessibility Features and Accommodations for Student Tests</a:t>
            </a:r>
            <a:r>
              <a:rPr lang="en-US" sz="2400" dirty="0">
                <a:latin typeface="Arial"/>
                <a:cs typeface="Arial"/>
              </a:rPr>
              <a:t>. </a:t>
            </a:r>
            <a:endParaRPr lang="en-US" sz="24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dirty="0">
                <a:latin typeface="Arial"/>
                <a:cs typeface="Arial"/>
              </a:rPr>
              <a:t>This report can be filtered by either choosing all </a:t>
            </a:r>
            <a:r>
              <a:rPr lang="en-US" sz="2400" b="1" dirty="0">
                <a:latin typeface="Arial"/>
                <a:cs typeface="Arial"/>
              </a:rPr>
              <a:t>Accessibility Features and Accommodations</a:t>
            </a:r>
            <a:r>
              <a:rPr lang="en-US" sz="2400" dirty="0">
                <a:latin typeface="Arial"/>
                <a:cs typeface="Arial"/>
              </a:rPr>
              <a:t> or by choosing a specific one. The PNP Report can also be filtered by a specific organization within the district and/or by a specific test. </a:t>
            </a:r>
            <a:endParaRPr lang="en-US" sz="2400" dirty="0">
              <a:latin typeface="Arial" panose="020B0604020202020204" pitchFamily="34" charset="0"/>
              <a:cs typeface="Arial" panose="020B0604020202020204" pitchFamily="34" charset="0"/>
            </a:endParaRPr>
          </a:p>
          <a:p>
            <a:pPr marL="1200150" lvl="2" indent="-285750">
              <a:buFont typeface="Arial" panose="020B0604020202020204" pitchFamily="34" charset="0"/>
              <a:buChar char="•"/>
            </a:pPr>
            <a:r>
              <a:rPr lang="en-US" sz="2400" dirty="0">
                <a:latin typeface="Arial"/>
                <a:cs typeface="Arial"/>
              </a:rPr>
              <a:t>(See the sample PNP Report at </a:t>
            </a:r>
            <a:r>
              <a:rPr lang="en-US" sz="2400" dirty="0">
                <a:latin typeface="Arial"/>
                <a:cs typeface="Arial"/>
                <a:hlinkClick r:id="rId2"/>
              </a:rPr>
              <a:t>www.doe.mass.edu/mcas/testadmin/forms</a:t>
            </a:r>
            <a:r>
              <a:rPr lang="en-US" sz="2400" dirty="0">
                <a:latin typeface="Arial"/>
                <a:cs typeface="Arial"/>
              </a:rPr>
              <a:t>.)</a:t>
            </a:r>
          </a:p>
        </p:txBody>
      </p:sp>
    </p:spTree>
    <p:extLst>
      <p:ext uri="{BB962C8B-B14F-4D97-AF65-F5344CB8AC3E}">
        <p14:creationId xmlns:p14="http://schemas.microsoft.com/office/powerpoint/2010/main" val="214757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4AA43-0DF5-1CF9-57CD-8F25A8FEC12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04DCD8-7E58-6E6C-F419-9246D4EF7CEB}"/>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Verifying Accommodations on the Students in Sessions Page</a:t>
            </a:r>
            <a:endParaRPr lang="en-US" sz="3999">
              <a:solidFill>
                <a:srgbClr val="3647B6"/>
              </a:solidFill>
            </a:endParaRPr>
          </a:p>
        </p:txBody>
      </p:sp>
      <p:sp>
        <p:nvSpPr>
          <p:cNvPr id="2" name="TextBox 1">
            <a:extLst>
              <a:ext uri="{FF2B5EF4-FFF2-40B4-BE49-F238E27FC236}">
                <a16:creationId xmlns:a16="http://schemas.microsoft.com/office/drawing/2014/main" id="{220F82DE-C7EA-69A5-9C78-D878A431128B}"/>
              </a:ext>
            </a:extLst>
          </p:cNvPr>
          <p:cNvSpPr txBox="1"/>
          <p:nvPr/>
        </p:nvSpPr>
        <p:spPr>
          <a:xfrm>
            <a:off x="595415" y="1306090"/>
            <a:ext cx="10845167" cy="5262979"/>
          </a:xfrm>
          <a:prstGeom prst="rect">
            <a:avLst/>
          </a:prstGeom>
          <a:noFill/>
        </p:spPr>
        <p:txBody>
          <a:bodyPr wrap="square" rtlCol="0">
            <a:spAutoFit/>
          </a:bodyPr>
          <a:lstStyle/>
          <a:p>
            <a:pPr marL="285750" indent="-285750">
              <a:buFont typeface="Arial" panose="020B0604020202020204" pitchFamily="34" charset="0"/>
              <a:buChar char="•"/>
            </a:pPr>
            <a:r>
              <a:rPr lang="en-US" sz="2800" b="1" dirty="0">
                <a:latin typeface="Arial" panose="020B0604020202020204" pitchFamily="34" charset="0"/>
                <a:cs typeface="Arial" panose="020B0604020202020204" pitchFamily="34" charset="0"/>
              </a:rPr>
              <a:t>New for Civics 2024</a:t>
            </a:r>
            <a:r>
              <a:rPr lang="en-US" sz="2800" dirty="0">
                <a:latin typeface="Arial" panose="020B0604020202020204" pitchFamily="34" charset="0"/>
                <a:cs typeface="Arial" panose="020B0604020202020204" pitchFamily="34" charset="0"/>
              </a:rPr>
              <a:t>: Text-to-speech will be indicated on the Students in Sessions page by the </a:t>
            </a:r>
            <a:r>
              <a:rPr lang="en-US" sz="2800" b="1" dirty="0" err="1">
                <a:latin typeface="Arial" panose="020B0604020202020204" pitchFamily="34" charset="0"/>
                <a:cs typeface="Arial" panose="020B0604020202020204" pitchFamily="34" charset="0"/>
              </a:rPr>
              <a:t>WebX</a:t>
            </a:r>
            <a:r>
              <a:rPr lang="en-US" sz="2800" dirty="0">
                <a:latin typeface="Arial" panose="020B0604020202020204" pitchFamily="34" charset="0"/>
                <a:cs typeface="Arial" panose="020B0604020202020204" pitchFamily="34" charset="0"/>
              </a:rPr>
              <a:t> indicator. </a:t>
            </a:r>
          </a:p>
          <a:p>
            <a:pPr marL="742950" lvl="1"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This means that the following three accommodations all have the same indicator:</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Text-to-Speech</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Speech-to-Text</a:t>
            </a:r>
          </a:p>
          <a:p>
            <a:pPr marL="1200150" lvl="2"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Word Prediction</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Schools should use the Students in Sessions page to verify that students with one of these accommodations have been assigned an accommodated form. However, the PNP report should be used to verify which accommodated form each student is assigned to. </a:t>
            </a:r>
          </a:p>
        </p:txBody>
      </p:sp>
      <p:pic>
        <p:nvPicPr>
          <p:cNvPr id="4" name="Picture 3">
            <a:extLst>
              <a:ext uri="{FF2B5EF4-FFF2-40B4-BE49-F238E27FC236}">
                <a16:creationId xmlns:a16="http://schemas.microsoft.com/office/drawing/2014/main" id="{2B71A26A-E14B-FCD3-07E5-7E00C6DCFC89}"/>
              </a:ext>
            </a:extLst>
          </p:cNvPr>
          <p:cNvPicPr>
            <a:picLocks noChangeAspect="1"/>
          </p:cNvPicPr>
          <p:nvPr/>
        </p:nvPicPr>
        <p:blipFill rotWithShape="1">
          <a:blip r:embed="rId2"/>
          <a:srcRect l="-362" t="4658" r="61076" b="23867"/>
          <a:stretch/>
        </p:blipFill>
        <p:spPr>
          <a:xfrm>
            <a:off x="5695849" y="2610044"/>
            <a:ext cx="3416254" cy="1552843"/>
          </a:xfrm>
          <a:prstGeom prst="rect">
            <a:avLst/>
          </a:prstGeom>
        </p:spPr>
      </p:pic>
      <p:sp>
        <p:nvSpPr>
          <p:cNvPr id="5" name="Rectangle 4">
            <a:extLst>
              <a:ext uri="{FF2B5EF4-FFF2-40B4-BE49-F238E27FC236}">
                <a16:creationId xmlns:a16="http://schemas.microsoft.com/office/drawing/2014/main" id="{05DF15E1-D5F4-2887-C4D4-32FDA49B3D8D}"/>
              </a:ext>
            </a:extLst>
          </p:cNvPr>
          <p:cNvSpPr/>
          <p:nvPr/>
        </p:nvSpPr>
        <p:spPr>
          <a:xfrm>
            <a:off x="6017998" y="3508744"/>
            <a:ext cx="882532" cy="4288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1218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3913" y="521747"/>
            <a:ext cx="11366500" cy="679450"/>
          </a:xfrm>
        </p:spPr>
        <p:txBody>
          <a:bodyPr>
            <a:normAutofit fontScale="90000"/>
          </a:bodyPr>
          <a:lstStyle/>
          <a:p>
            <a:r>
              <a:rPr lang="en-US" sz="4000">
                <a:solidFill>
                  <a:srgbClr val="3647B6"/>
                </a:solidFill>
              </a:rPr>
              <a:t>Step-by-Step Procedures to Update Accommodations in PAN</a:t>
            </a:r>
          </a:p>
        </p:txBody>
      </p:sp>
      <p:sp>
        <p:nvSpPr>
          <p:cNvPr id="3" name="Content Placeholder 2"/>
          <p:cNvSpPr>
            <a:spLocks noGrp="1"/>
          </p:cNvSpPr>
          <p:nvPr>
            <p:ph idx="4294967295"/>
          </p:nvPr>
        </p:nvSpPr>
        <p:spPr>
          <a:xfrm>
            <a:off x="630238" y="1613977"/>
            <a:ext cx="11493500" cy="4579937"/>
          </a:xfrm>
        </p:spPr>
        <p:txBody>
          <a:bodyPr>
            <a:normAutofit/>
          </a:bodyPr>
          <a:lstStyle/>
          <a:p>
            <a:pPr marL="0" indent="0">
              <a:buClrTx/>
              <a:buNone/>
            </a:pPr>
            <a:r>
              <a:rPr lang="en-US">
                <a:solidFill>
                  <a:srgbClr val="010203"/>
                </a:solidFill>
                <a:latin typeface="Arial" panose="020B0604020202020204" pitchFamily="34" charset="0"/>
                <a:cs typeface="Arial" panose="020B0604020202020204" pitchFamily="34" charset="0"/>
              </a:rPr>
              <a:t>Follow the same procedures that are followed in other MCAS administrations: </a:t>
            </a:r>
          </a:p>
          <a:p>
            <a:pPr>
              <a:buClrTx/>
            </a:pPr>
            <a:r>
              <a:rPr lang="en-US" sz="2400">
                <a:solidFill>
                  <a:srgbClr val="010203"/>
                </a:solidFill>
                <a:latin typeface="Arial" panose="020B0604020202020204" pitchFamily="34" charset="0"/>
                <a:cs typeface="Arial" panose="020B0604020202020204" pitchFamily="34" charset="0"/>
              </a:rPr>
              <a:t>From the </a:t>
            </a:r>
            <a:r>
              <a:rPr lang="en-US" sz="2400" b="1">
                <a:solidFill>
                  <a:srgbClr val="010203"/>
                </a:solidFill>
                <a:latin typeface="Arial" panose="020B0604020202020204" pitchFamily="34" charset="0"/>
                <a:cs typeface="Arial" panose="020B0604020202020204" pitchFamily="34" charset="0"/>
              </a:rPr>
              <a:t>Setup</a:t>
            </a:r>
            <a:r>
              <a:rPr lang="en-US" sz="2400">
                <a:solidFill>
                  <a:srgbClr val="010203"/>
                </a:solidFill>
                <a:latin typeface="Arial" panose="020B0604020202020204" pitchFamily="34" charset="0"/>
                <a:cs typeface="Arial" panose="020B0604020202020204" pitchFamily="34" charset="0"/>
              </a:rPr>
              <a:t> drop-down, select </a:t>
            </a:r>
            <a:r>
              <a:rPr lang="en-US" sz="2400" b="1">
                <a:solidFill>
                  <a:srgbClr val="010203"/>
                </a:solidFill>
                <a:latin typeface="Arial" panose="020B0604020202020204" pitchFamily="34" charset="0"/>
                <a:cs typeface="Arial" panose="020B0604020202020204" pitchFamily="34" charset="0"/>
              </a:rPr>
              <a:t>Students</a:t>
            </a:r>
            <a:r>
              <a:rPr lang="en-US" sz="2400">
                <a:solidFill>
                  <a:srgbClr val="010203"/>
                </a:solidFill>
                <a:latin typeface="Arial" panose="020B0604020202020204" pitchFamily="34" charset="0"/>
                <a:cs typeface="Arial" panose="020B0604020202020204" pitchFamily="34" charset="0"/>
              </a:rPr>
              <a:t>. </a:t>
            </a:r>
          </a:p>
          <a:p>
            <a:pPr>
              <a:buClrTx/>
            </a:pPr>
            <a:r>
              <a:rPr lang="en-US" sz="2400">
                <a:solidFill>
                  <a:srgbClr val="010203"/>
                </a:solidFill>
                <a:latin typeface="Arial" panose="020B0604020202020204" pitchFamily="34" charset="0"/>
                <a:cs typeface="Arial" panose="020B0604020202020204" pitchFamily="34" charset="0"/>
              </a:rPr>
              <a:t>Search by </a:t>
            </a:r>
            <a:r>
              <a:rPr lang="en-US" sz="2400" b="1">
                <a:solidFill>
                  <a:srgbClr val="010203"/>
                </a:solidFill>
                <a:latin typeface="Arial" panose="020B0604020202020204" pitchFamily="34" charset="0"/>
                <a:cs typeface="Arial" panose="020B0604020202020204" pitchFamily="34" charset="0"/>
              </a:rPr>
              <a:t>last name</a:t>
            </a:r>
            <a:r>
              <a:rPr lang="en-US" sz="2400">
                <a:solidFill>
                  <a:srgbClr val="010203"/>
                </a:solidFill>
                <a:latin typeface="Arial" panose="020B0604020202020204" pitchFamily="34" charset="0"/>
                <a:cs typeface="Arial" panose="020B0604020202020204" pitchFamily="34" charset="0"/>
              </a:rPr>
              <a:t> or </a:t>
            </a:r>
            <a:r>
              <a:rPr lang="en-US" sz="2400" b="1">
                <a:solidFill>
                  <a:srgbClr val="010203"/>
                </a:solidFill>
                <a:latin typeface="Arial" panose="020B0604020202020204" pitchFamily="34" charset="0"/>
                <a:cs typeface="Arial" panose="020B0604020202020204" pitchFamily="34" charset="0"/>
              </a:rPr>
              <a:t>SASID</a:t>
            </a:r>
            <a:r>
              <a:rPr lang="en-US" sz="2400">
                <a:solidFill>
                  <a:srgbClr val="010203"/>
                </a:solidFill>
                <a:latin typeface="Arial" panose="020B0604020202020204" pitchFamily="34" charset="0"/>
                <a:cs typeface="Arial" panose="020B0604020202020204" pitchFamily="34" charset="0"/>
              </a:rPr>
              <a:t>. </a:t>
            </a:r>
          </a:p>
          <a:p>
            <a:pPr>
              <a:buClrTx/>
            </a:pPr>
            <a:r>
              <a:rPr lang="en-US" sz="2400">
                <a:solidFill>
                  <a:srgbClr val="010203"/>
                </a:solidFill>
                <a:latin typeface="Arial" panose="020B0604020202020204" pitchFamily="34" charset="0"/>
                <a:cs typeface="Arial" panose="020B0604020202020204" pitchFamily="34" charset="0"/>
              </a:rPr>
              <a:t>Click the </a:t>
            </a:r>
            <a:r>
              <a:rPr lang="en-US" sz="2400" b="1">
                <a:solidFill>
                  <a:srgbClr val="010203"/>
                </a:solidFill>
                <a:latin typeface="Arial" panose="020B0604020202020204" pitchFamily="34" charset="0"/>
                <a:cs typeface="Arial" panose="020B0604020202020204" pitchFamily="34" charset="0"/>
              </a:rPr>
              <a:t>checkbox</a:t>
            </a:r>
            <a:r>
              <a:rPr lang="en-US" sz="2400">
                <a:solidFill>
                  <a:srgbClr val="010203"/>
                </a:solidFill>
                <a:latin typeface="Arial" panose="020B0604020202020204" pitchFamily="34" charset="0"/>
                <a:cs typeface="Arial" panose="020B0604020202020204" pitchFamily="34" charset="0"/>
              </a:rPr>
              <a:t> next to the student’s name. </a:t>
            </a:r>
          </a:p>
          <a:p>
            <a:pPr>
              <a:buClrTx/>
            </a:pPr>
            <a:r>
              <a:rPr lang="en-US" sz="2400">
                <a:solidFill>
                  <a:srgbClr val="010203"/>
                </a:solidFill>
                <a:latin typeface="Arial" panose="020B0604020202020204" pitchFamily="34" charset="0"/>
                <a:cs typeface="Arial" panose="020B0604020202020204" pitchFamily="34" charset="0"/>
              </a:rPr>
              <a:t>From the </a:t>
            </a:r>
            <a:r>
              <a:rPr lang="en-US" sz="2400" b="1">
                <a:solidFill>
                  <a:srgbClr val="010203"/>
                </a:solidFill>
                <a:latin typeface="Arial" panose="020B0604020202020204" pitchFamily="34" charset="0"/>
                <a:cs typeface="Arial" panose="020B0604020202020204" pitchFamily="34" charset="0"/>
              </a:rPr>
              <a:t>Select Tasks </a:t>
            </a:r>
            <a:r>
              <a:rPr lang="en-US" sz="2400">
                <a:solidFill>
                  <a:srgbClr val="010203"/>
                </a:solidFill>
                <a:latin typeface="Arial" panose="020B0604020202020204" pitchFamily="34" charset="0"/>
                <a:cs typeface="Arial" panose="020B0604020202020204" pitchFamily="34" charset="0"/>
              </a:rPr>
              <a:t>drop-down, select </a:t>
            </a:r>
            <a:r>
              <a:rPr lang="en-US" sz="2400" b="1">
                <a:solidFill>
                  <a:srgbClr val="010203"/>
                </a:solidFill>
                <a:latin typeface="Arial" panose="020B0604020202020204" pitchFamily="34" charset="0"/>
                <a:cs typeface="Arial" panose="020B0604020202020204" pitchFamily="34" charset="0"/>
              </a:rPr>
              <a:t>Manage Student Tests</a:t>
            </a:r>
            <a:r>
              <a:rPr lang="en-US" sz="2400">
                <a:solidFill>
                  <a:srgbClr val="010203"/>
                </a:solidFill>
                <a:latin typeface="Arial" panose="020B0604020202020204" pitchFamily="34" charset="0"/>
                <a:cs typeface="Arial" panose="020B0604020202020204" pitchFamily="34" charset="0"/>
              </a:rPr>
              <a:t>. Click </a:t>
            </a:r>
            <a:r>
              <a:rPr lang="en-US" sz="2400" b="1">
                <a:solidFill>
                  <a:srgbClr val="010203"/>
                </a:solidFill>
                <a:latin typeface="Arial" panose="020B0604020202020204" pitchFamily="34" charset="0"/>
                <a:cs typeface="Arial" panose="020B0604020202020204" pitchFamily="34" charset="0"/>
              </a:rPr>
              <a:t>Start</a:t>
            </a:r>
            <a:r>
              <a:rPr lang="en-US" sz="2400">
                <a:solidFill>
                  <a:srgbClr val="010203"/>
                </a:solidFill>
                <a:latin typeface="Arial" panose="020B0604020202020204" pitchFamily="34" charset="0"/>
                <a:cs typeface="Arial" panose="020B0604020202020204" pitchFamily="34" charset="0"/>
              </a:rPr>
              <a:t>. Click the content area test on the left side.  </a:t>
            </a:r>
          </a:p>
          <a:p>
            <a:pPr>
              <a:buClrTx/>
            </a:pPr>
            <a:r>
              <a:rPr lang="en-US" sz="2400">
                <a:solidFill>
                  <a:srgbClr val="010203"/>
                </a:solidFill>
                <a:latin typeface="Arial" panose="020B0604020202020204" pitchFamily="34" charset="0"/>
                <a:cs typeface="Arial" panose="020B0604020202020204" pitchFamily="34" charset="0"/>
              </a:rPr>
              <a:t>Add or remove the check from the box next to each accommodation as needed.</a:t>
            </a:r>
          </a:p>
          <a:p>
            <a:pPr>
              <a:buClrTx/>
            </a:pPr>
            <a:r>
              <a:rPr lang="en-US" sz="2400">
                <a:solidFill>
                  <a:srgbClr val="010203"/>
                </a:solidFill>
                <a:latin typeface="Arial" panose="020B0604020202020204" pitchFamily="34" charset="0"/>
                <a:cs typeface="Arial" panose="020B0604020202020204" pitchFamily="34" charset="0"/>
              </a:rPr>
              <a:t>Click </a:t>
            </a:r>
            <a:r>
              <a:rPr lang="en-US" sz="2400" b="1">
                <a:solidFill>
                  <a:srgbClr val="010203"/>
                </a:solidFill>
                <a:latin typeface="Arial" panose="020B0604020202020204" pitchFamily="34" charset="0"/>
                <a:cs typeface="Arial" panose="020B0604020202020204" pitchFamily="34" charset="0"/>
              </a:rPr>
              <a:t>Save</a:t>
            </a:r>
            <a:r>
              <a:rPr lang="en-US" sz="2400">
                <a:solidFill>
                  <a:srgbClr val="01020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7134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823913" y="467055"/>
            <a:ext cx="11366500" cy="679450"/>
          </a:xfrm>
        </p:spPr>
        <p:txBody>
          <a:bodyPr>
            <a:normAutofit fontScale="90000"/>
          </a:bodyPr>
          <a:lstStyle/>
          <a:p>
            <a:r>
              <a:rPr lang="en-US" altLang="en-US" sz="4000">
                <a:solidFill>
                  <a:srgbClr val="3647B6"/>
                </a:solidFill>
              </a:rPr>
              <a:t>What if a student starts testing with the incorrect accessibility feature/accommodation?</a:t>
            </a:r>
          </a:p>
        </p:txBody>
      </p:sp>
      <p:sp>
        <p:nvSpPr>
          <p:cNvPr id="34819" name="Content Placeholder 2"/>
          <p:cNvSpPr>
            <a:spLocks noGrp="1"/>
          </p:cNvSpPr>
          <p:nvPr>
            <p:ph idx="4294967295"/>
          </p:nvPr>
        </p:nvSpPr>
        <p:spPr>
          <a:xfrm>
            <a:off x="823913" y="1519239"/>
            <a:ext cx="11044237" cy="5049837"/>
          </a:xfrm>
        </p:spPr>
        <p:txBody>
          <a:bodyPr vert="horz" lIns="91440" tIns="45720" rIns="91440" bIns="45720" rtlCol="0" anchor="t">
            <a:normAutofit/>
          </a:bodyPr>
          <a:lstStyle/>
          <a:p>
            <a:pPr marL="285750" indent="-285750"/>
            <a:r>
              <a:rPr lang="en-US" sz="2800" b="1">
                <a:latin typeface="Arial"/>
                <a:cs typeface="Arial"/>
              </a:rPr>
              <a:t>New for Civics 2024</a:t>
            </a:r>
            <a:r>
              <a:rPr lang="en-US" sz="2800">
                <a:latin typeface="Arial"/>
                <a:cs typeface="Arial"/>
              </a:rPr>
              <a:t>: All accommodations can be updated after a student has </a:t>
            </a:r>
            <a:r>
              <a:rPr lang="en-US">
                <a:latin typeface="Arial"/>
                <a:cs typeface="Arial"/>
              </a:rPr>
              <a:t>signed in </a:t>
            </a:r>
            <a:r>
              <a:rPr lang="en-US" sz="2800">
                <a:latin typeface="Arial"/>
                <a:cs typeface="Arial"/>
              </a:rPr>
              <a:t>to the test.</a:t>
            </a:r>
            <a:r>
              <a:rPr lang="en-US">
                <a:latin typeface="Arial"/>
                <a:cs typeface="Arial"/>
              </a:rPr>
              <a:t> </a:t>
            </a:r>
            <a:endParaRPr lang="en-US" altLang="en-US" sz="2799"/>
          </a:p>
          <a:p>
            <a:pPr>
              <a:buClrTx/>
            </a:pPr>
            <a:r>
              <a:rPr lang="en-US" altLang="en-US" sz="2750">
                <a:solidFill>
                  <a:srgbClr val="010203"/>
                </a:solidFill>
                <a:latin typeface="Arial"/>
                <a:cs typeface="Arial"/>
              </a:rPr>
              <a:t>Student should sign out of the test in TestNav, and the principal/test coordinator should follow the same steps listed on the previous slide.</a:t>
            </a:r>
            <a:endParaRPr lang="en-US" sz="2750" b="1">
              <a:solidFill>
                <a:srgbClr val="010203"/>
              </a:solidFill>
              <a:latin typeface="Arial"/>
              <a:cs typeface="Arial"/>
            </a:endParaRPr>
          </a:p>
          <a:p>
            <a:pPr lvl="1">
              <a:buClrTx/>
              <a:buFont typeface="Arial" panose="020B0604020202020204" pitchFamily="34" charset="0"/>
              <a:buChar char="•"/>
            </a:pPr>
            <a:r>
              <a:rPr lang="en-US" sz="2350">
                <a:solidFill>
                  <a:srgbClr val="010203"/>
                </a:solidFill>
                <a:latin typeface="Arial"/>
                <a:cs typeface="Arial"/>
              </a:rPr>
              <a:t>Go to </a:t>
            </a:r>
            <a:r>
              <a:rPr lang="en-US" sz="2350" b="1">
                <a:solidFill>
                  <a:srgbClr val="010203"/>
                </a:solidFill>
                <a:latin typeface="Arial"/>
                <a:cs typeface="Arial"/>
              </a:rPr>
              <a:t>Setup &gt; Students &gt; Select Student &gt; Select Tasks &gt; Manage Student Tests &gt; Start</a:t>
            </a:r>
          </a:p>
          <a:p>
            <a:pPr lvl="1">
              <a:buClrTx/>
              <a:buFont typeface="Arial" panose="020B0604020202020204" pitchFamily="34" charset="0"/>
              <a:buChar char="•"/>
            </a:pPr>
            <a:r>
              <a:rPr lang="en-US" sz="2350" b="1">
                <a:solidFill>
                  <a:srgbClr val="010203"/>
                </a:solidFill>
                <a:latin typeface="Arial"/>
                <a:cs typeface="Arial"/>
              </a:rPr>
              <a:t>Update feature or Accommodation &gt; Save</a:t>
            </a:r>
          </a:p>
          <a:p>
            <a:pPr lvl="1"/>
            <a:r>
              <a:rPr lang="en-US" sz="2350">
                <a:solidFill>
                  <a:srgbClr val="010203"/>
                </a:solidFill>
                <a:latin typeface="Arial"/>
                <a:cs typeface="Arial"/>
              </a:rPr>
              <a:t>Student signs back in to test</a:t>
            </a:r>
            <a:endParaRPr lang="en-US" altLang="en-US" sz="2350">
              <a:solidFill>
                <a:srgbClr val="010203"/>
              </a:solidFill>
              <a:latin typeface="Arial"/>
              <a:cs typeface="Arial"/>
            </a:endParaRPr>
          </a:p>
        </p:txBody>
      </p:sp>
    </p:spTree>
    <p:extLst>
      <p:ext uri="{BB962C8B-B14F-4D97-AF65-F5344CB8AC3E}">
        <p14:creationId xmlns:p14="http://schemas.microsoft.com/office/powerpoint/2010/main" val="7306859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a:bodyPr>
          <a:lstStyle/>
          <a:p>
            <a:r>
              <a:rPr lang="en-US" altLang="en-US" sz="3999" err="1">
                <a:solidFill>
                  <a:srgbClr val="3647B6"/>
                </a:solidFill>
              </a:rPr>
              <a:t>Read&amp;Write</a:t>
            </a:r>
            <a:r>
              <a:rPr lang="en-US" altLang="en-US" sz="3999">
                <a:solidFill>
                  <a:srgbClr val="3647B6"/>
                </a:solidFill>
              </a:rPr>
              <a:t> Toolbar</a:t>
            </a:r>
            <a:endParaRPr lang="en-US" sz="3999">
              <a:solidFill>
                <a:srgbClr val="3647B6"/>
              </a:solidFill>
            </a:endParaRPr>
          </a:p>
        </p:txBody>
      </p:sp>
      <p:sp>
        <p:nvSpPr>
          <p:cNvPr id="11" name="TextBox 10">
            <a:extLst>
              <a:ext uri="{FF2B5EF4-FFF2-40B4-BE49-F238E27FC236}">
                <a16:creationId xmlns:a16="http://schemas.microsoft.com/office/drawing/2014/main" id="{C75457A4-72FB-BF73-8808-7491A9E14DF6}"/>
              </a:ext>
            </a:extLst>
          </p:cNvPr>
          <p:cNvSpPr txBox="1"/>
          <p:nvPr/>
        </p:nvSpPr>
        <p:spPr>
          <a:xfrm>
            <a:off x="769869" y="1212850"/>
            <a:ext cx="10845167"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In other MCAS administrations, when students are assigned speech-to-text or word prediction, they are offered the choice of using the </a:t>
            </a:r>
            <a:r>
              <a:rPr lang="en-US" sz="2800" err="1">
                <a:latin typeface="Arial"/>
                <a:cs typeface="Arial"/>
              </a:rPr>
              <a:t>Read&amp;Write</a:t>
            </a:r>
            <a:r>
              <a:rPr lang="en-US" sz="2800">
                <a:latin typeface="Arial"/>
                <a:cs typeface="Arial"/>
              </a:rPr>
              <a:t> toolbar or the </a:t>
            </a:r>
            <a:r>
              <a:rPr lang="en-US" sz="2800" err="1">
                <a:latin typeface="Arial"/>
                <a:cs typeface="Arial"/>
              </a:rPr>
              <a:t>Co:Writer</a:t>
            </a:r>
            <a:r>
              <a:rPr lang="en-US" sz="2800">
                <a:latin typeface="Arial"/>
                <a:cs typeface="Arial"/>
              </a:rPr>
              <a:t> toolbar web extensions.</a:t>
            </a:r>
          </a:p>
          <a:p>
            <a:pPr marL="742950" lvl="1" indent="-285750">
              <a:buFont typeface="Arial" panose="020B0604020202020204" pitchFamily="34" charset="0"/>
              <a:buChar char="•"/>
            </a:pPr>
            <a:r>
              <a:rPr lang="en-US" sz="2400" err="1">
                <a:latin typeface="Arial"/>
                <a:cs typeface="Arial"/>
              </a:rPr>
              <a:t>Co:Writer</a:t>
            </a:r>
            <a:r>
              <a:rPr lang="en-US" sz="2400">
                <a:latin typeface="Arial"/>
                <a:cs typeface="Arial"/>
              </a:rPr>
              <a:t> web extensions are </a:t>
            </a:r>
            <a:r>
              <a:rPr lang="en-US" sz="2400" b="1" u="sng">
                <a:latin typeface="Arial"/>
                <a:cs typeface="Arial"/>
              </a:rPr>
              <a:t>not available</a:t>
            </a:r>
            <a:r>
              <a:rPr lang="en-US" sz="2400">
                <a:latin typeface="Arial"/>
                <a:cs typeface="Arial"/>
              </a:rPr>
              <a:t> on the Civics field test. </a:t>
            </a:r>
            <a:endParaRPr lang="en-US" sz="240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2400">
                <a:latin typeface="Arial"/>
                <a:cs typeface="Arial"/>
              </a:rPr>
              <a:t>Students with speech-to-text or word prediction accommodations will be assigned the </a:t>
            </a:r>
            <a:r>
              <a:rPr lang="en-US" sz="2400" b="1" err="1">
                <a:latin typeface="Arial"/>
                <a:cs typeface="Arial"/>
              </a:rPr>
              <a:t>Read&amp;Write</a:t>
            </a:r>
            <a:r>
              <a:rPr lang="en-US" sz="2400" b="1">
                <a:latin typeface="Arial"/>
                <a:cs typeface="Arial"/>
              </a:rPr>
              <a:t> </a:t>
            </a:r>
            <a:r>
              <a:rPr lang="en-US" sz="2400">
                <a:latin typeface="Arial"/>
                <a:cs typeface="Arial"/>
              </a:rPr>
              <a:t>toolbar web extension.</a:t>
            </a:r>
          </a:p>
          <a:p>
            <a:pPr marL="285750" indent="-285750">
              <a:buFont typeface="Arial" panose="020B0604020202020204" pitchFamily="34" charset="0"/>
              <a:buChar char="•"/>
            </a:pPr>
            <a:r>
              <a:rPr lang="en-US" sz="2800">
                <a:latin typeface="Arial"/>
                <a:cs typeface="Arial"/>
              </a:rPr>
              <a:t>Students with text-to-speech will also use the </a:t>
            </a:r>
            <a:r>
              <a:rPr lang="en-US" sz="2800" b="1" err="1">
                <a:latin typeface="Arial"/>
                <a:cs typeface="Arial"/>
              </a:rPr>
              <a:t>Read&amp;Write</a:t>
            </a:r>
            <a:r>
              <a:rPr lang="en-US" sz="2800">
                <a:latin typeface="Arial"/>
                <a:cs typeface="Arial"/>
              </a:rPr>
              <a:t> toolbar. Note: This is different from other test administrations. </a:t>
            </a: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605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B044-9E3F-A0EA-575D-5D3A947DEB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19C096-83E5-37BB-0DFE-5E01121EA400}"/>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rPr>
              <a:t>Demonstrations</a:t>
            </a:r>
            <a:endParaRPr lang="en-US" sz="3999">
              <a:solidFill>
                <a:srgbClr val="3647B6"/>
              </a:solidFill>
            </a:endParaRPr>
          </a:p>
        </p:txBody>
      </p:sp>
      <p:sp>
        <p:nvSpPr>
          <p:cNvPr id="11" name="TextBox 10">
            <a:extLst>
              <a:ext uri="{FF2B5EF4-FFF2-40B4-BE49-F238E27FC236}">
                <a16:creationId xmlns:a16="http://schemas.microsoft.com/office/drawing/2014/main" id="{7544233B-143C-44F2-F32C-985767EFB821}"/>
              </a:ext>
            </a:extLst>
          </p:cNvPr>
          <p:cNvSpPr txBox="1"/>
          <p:nvPr/>
        </p:nvSpPr>
        <p:spPr>
          <a:xfrm>
            <a:off x="769869" y="1212850"/>
            <a:ext cx="10845167" cy="1384995"/>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Text-to-speech</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Speech-to-text and word prediction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Civics accommodations in the PAN User Interface </a:t>
            </a:r>
          </a:p>
        </p:txBody>
      </p:sp>
    </p:spTree>
    <p:extLst>
      <p:ext uri="{BB962C8B-B14F-4D97-AF65-F5344CB8AC3E}">
        <p14:creationId xmlns:p14="http://schemas.microsoft.com/office/powerpoint/2010/main" val="3598654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F739F-6DEE-89CE-B749-D232171BF0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71F1BF4-1D49-4864-5D37-BAE70DC22B95}"/>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rPr>
              <a:t>Text-to-Speech on the 2024 Civics Field Test</a:t>
            </a:r>
            <a:endParaRPr lang="en-US" sz="3999">
              <a:solidFill>
                <a:srgbClr val="3647B6"/>
              </a:solidFill>
            </a:endParaRPr>
          </a:p>
        </p:txBody>
      </p:sp>
      <p:sp>
        <p:nvSpPr>
          <p:cNvPr id="11" name="TextBox 10">
            <a:extLst>
              <a:ext uri="{FF2B5EF4-FFF2-40B4-BE49-F238E27FC236}">
                <a16:creationId xmlns:a16="http://schemas.microsoft.com/office/drawing/2014/main" id="{AAED5507-B8AB-1A14-2A4B-0915BFDA2F16}"/>
              </a:ext>
            </a:extLst>
          </p:cNvPr>
          <p:cNvSpPr txBox="1"/>
          <p:nvPr/>
        </p:nvSpPr>
        <p:spPr>
          <a:xfrm>
            <a:off x="6878320" y="1279524"/>
            <a:ext cx="5104130" cy="5324535"/>
          </a:xfrm>
          <a:prstGeom prst="rect">
            <a:avLst/>
          </a:prstGeom>
          <a:noFill/>
        </p:spPr>
        <p:txBody>
          <a:bodyPr wrap="square" rtlCol="0">
            <a:spAutoFit/>
          </a:bodyPr>
          <a:lstStyle/>
          <a:p>
            <a:r>
              <a:rPr lang="en-US" sz="2000" b="1">
                <a:latin typeface="Arial" panose="020B0604020202020204" pitchFamily="34" charset="0"/>
                <a:cs typeface="Arial" panose="020B0604020202020204" pitchFamily="34" charset="0"/>
              </a:rPr>
              <a:t>Text-to-Speech toolbar</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When text-to-speech is selected in the SR/PNP, students will see the toolbar on the left. </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This toolbar functions similarly to the text-to-speech toolbar on other MCAS tests. </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It reads aloud text on the screen and alternative text for images. </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It highlights text word-by-word as it reads aloud text on the screen.</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Students may control the speed of the read aloud. </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Key differences:</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Jump back and skip ahead buttons are not available</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Does not read text within drag-and-drop graphics. </a:t>
            </a:r>
          </a:p>
        </p:txBody>
      </p:sp>
      <p:pic>
        <p:nvPicPr>
          <p:cNvPr id="4" name="Picture 3">
            <a:extLst>
              <a:ext uri="{FF2B5EF4-FFF2-40B4-BE49-F238E27FC236}">
                <a16:creationId xmlns:a16="http://schemas.microsoft.com/office/drawing/2014/main" id="{2C57BE95-1388-709A-C5EE-4E7146CB0E3D}"/>
              </a:ext>
            </a:extLst>
          </p:cNvPr>
          <p:cNvPicPr>
            <a:picLocks noChangeAspect="1"/>
          </p:cNvPicPr>
          <p:nvPr/>
        </p:nvPicPr>
        <p:blipFill>
          <a:blip r:embed="rId2"/>
          <a:stretch>
            <a:fillRect/>
          </a:stretch>
        </p:blipFill>
        <p:spPr>
          <a:xfrm>
            <a:off x="209550" y="1028699"/>
            <a:ext cx="6334125" cy="3524250"/>
          </a:xfrm>
          <a:prstGeom prst="rect">
            <a:avLst/>
          </a:prstGeom>
        </p:spPr>
      </p:pic>
      <p:pic>
        <p:nvPicPr>
          <p:cNvPr id="7" name="Picture 6">
            <a:extLst>
              <a:ext uri="{FF2B5EF4-FFF2-40B4-BE49-F238E27FC236}">
                <a16:creationId xmlns:a16="http://schemas.microsoft.com/office/drawing/2014/main" id="{37D3EB6C-DE5C-1750-4BE7-C5113046C077}"/>
              </a:ext>
            </a:extLst>
          </p:cNvPr>
          <p:cNvPicPr>
            <a:picLocks noChangeAspect="1"/>
          </p:cNvPicPr>
          <p:nvPr/>
        </p:nvPicPr>
        <p:blipFill>
          <a:blip r:embed="rId3"/>
          <a:stretch>
            <a:fillRect/>
          </a:stretch>
        </p:blipFill>
        <p:spPr>
          <a:xfrm>
            <a:off x="276226" y="1447800"/>
            <a:ext cx="2666999" cy="476250"/>
          </a:xfrm>
          <a:prstGeom prst="rect">
            <a:avLst/>
          </a:prstGeom>
        </p:spPr>
      </p:pic>
      <p:sp>
        <p:nvSpPr>
          <p:cNvPr id="8" name="Rectangle 7">
            <a:extLst>
              <a:ext uri="{FF2B5EF4-FFF2-40B4-BE49-F238E27FC236}">
                <a16:creationId xmlns:a16="http://schemas.microsoft.com/office/drawing/2014/main" id="{AC825B9B-C064-B328-8EEF-29064CA50C4A}"/>
              </a:ext>
            </a:extLst>
          </p:cNvPr>
          <p:cNvSpPr/>
          <p:nvPr/>
        </p:nvSpPr>
        <p:spPr>
          <a:xfrm>
            <a:off x="276226" y="1447800"/>
            <a:ext cx="2666999" cy="47625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10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8" y="1190322"/>
            <a:ext cx="11189694" cy="4871863"/>
          </a:xfrm>
        </p:spPr>
        <p:txBody>
          <a:bodyPr>
            <a:normAutofit/>
          </a:bodyPr>
          <a:lstStyle/>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Slides were emailed to participants before this session from </a:t>
            </a:r>
            <a:r>
              <a:rPr lang="en-US" sz="3200">
                <a:solidFill>
                  <a:srgbClr val="010203"/>
                </a:solidFill>
                <a:latin typeface="Arial" panose="020B0604020202020204" pitchFamily="34" charset="0"/>
                <a:cs typeface="Arial" panose="020B0604020202020204" pitchFamily="34" charset="0"/>
                <a:hlinkClick r:id="rId2"/>
              </a:rPr>
              <a:t>MCASEvents@cognia.org</a:t>
            </a:r>
            <a:r>
              <a:rPr lang="en-US" sz="3200">
                <a:solidFill>
                  <a:srgbClr val="010203"/>
                </a:solidFill>
                <a:latin typeface="Arial" panose="020B0604020202020204" pitchFamily="34" charset="0"/>
                <a:cs typeface="Arial" panose="020B0604020202020204" pitchFamily="34" charset="0"/>
              </a:rPr>
              <a:t>.     </a:t>
            </a:r>
          </a:p>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Slides are now being posted in the chat.</a:t>
            </a:r>
          </a:p>
          <a:p>
            <a:pPr lvl="2" indent="-457063">
              <a:spcBef>
                <a:spcPts val="1000"/>
              </a:spcBef>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If you cannot access the slides in the chat, ask in the Q&amp;A.</a:t>
            </a:r>
          </a:p>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0F8C-D70A-A208-BC6C-4FEFB91517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051DD7-B359-B58D-6FF2-1032D023B972}"/>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rPr>
              <a:t>Text-to-Speech on the 2024 Civics Field Test</a:t>
            </a:r>
            <a:endParaRPr lang="en-US" sz="3999">
              <a:solidFill>
                <a:srgbClr val="3647B6"/>
              </a:solidFill>
            </a:endParaRPr>
          </a:p>
        </p:txBody>
      </p:sp>
      <p:graphicFrame>
        <p:nvGraphicFramePr>
          <p:cNvPr id="5" name="Table 4">
            <a:extLst>
              <a:ext uri="{FF2B5EF4-FFF2-40B4-BE49-F238E27FC236}">
                <a16:creationId xmlns:a16="http://schemas.microsoft.com/office/drawing/2014/main" id="{48B87F13-C66C-8651-F9F5-56A1675B3D3A}"/>
              </a:ext>
            </a:extLst>
          </p:cNvPr>
          <p:cNvGraphicFramePr>
            <a:graphicFrameLocks noGrp="1"/>
          </p:cNvGraphicFramePr>
          <p:nvPr>
            <p:extLst>
              <p:ext uri="{D42A27DB-BD31-4B8C-83A1-F6EECF244321}">
                <p14:modId xmlns:p14="http://schemas.microsoft.com/office/powerpoint/2010/main" val="1902586420"/>
              </p:ext>
            </p:extLst>
          </p:nvPr>
        </p:nvGraphicFramePr>
        <p:xfrm>
          <a:off x="562190" y="1260169"/>
          <a:ext cx="5178425" cy="4485240"/>
        </p:xfrm>
        <a:graphic>
          <a:graphicData uri="http://schemas.openxmlformats.org/drawingml/2006/table">
            <a:tbl>
              <a:tblPr firstRow="1" bandRow="1">
                <a:tableStyleId>{5C22544A-7EE6-4342-B048-85BDC9FD1C3A}</a:tableStyleId>
              </a:tblPr>
              <a:tblGrid>
                <a:gridCol w="862683">
                  <a:extLst>
                    <a:ext uri="{9D8B030D-6E8A-4147-A177-3AD203B41FA5}">
                      <a16:colId xmlns:a16="http://schemas.microsoft.com/office/drawing/2014/main" val="3514479106"/>
                    </a:ext>
                  </a:extLst>
                </a:gridCol>
                <a:gridCol w="4315742">
                  <a:extLst>
                    <a:ext uri="{9D8B030D-6E8A-4147-A177-3AD203B41FA5}">
                      <a16:colId xmlns:a16="http://schemas.microsoft.com/office/drawing/2014/main" val="111685674"/>
                    </a:ext>
                  </a:extLst>
                </a:gridCol>
              </a:tblGrid>
              <a:tr h="560360">
                <a:tc>
                  <a:txBody>
                    <a:bodyPr/>
                    <a:lstStyle/>
                    <a:p>
                      <a:r>
                        <a:rPr lang="en-US" sz="1600">
                          <a:latin typeface="Arial" panose="020B0604020202020204" pitchFamily="34" charset="0"/>
                          <a:cs typeface="Arial" panose="020B0604020202020204" pitchFamily="34" charset="0"/>
                        </a:rPr>
                        <a:t>Button</a:t>
                      </a:r>
                    </a:p>
                  </a:txBody>
                  <a:tcPr/>
                </a:tc>
                <a:tc>
                  <a:txBody>
                    <a:bodyPr/>
                    <a:lstStyle/>
                    <a:p>
                      <a:r>
                        <a:rPr lang="en-US" sz="1600">
                          <a:latin typeface="Arial" panose="020B0604020202020204" pitchFamily="34" charset="0"/>
                          <a:cs typeface="Arial" panose="020B0604020202020204" pitchFamily="34" charset="0"/>
                        </a:rPr>
                        <a:t>Feature</a:t>
                      </a:r>
                    </a:p>
                  </a:txBody>
                  <a:tcPr/>
                </a:tc>
                <a:extLst>
                  <a:ext uri="{0D108BD9-81ED-4DB2-BD59-A6C34878D82A}">
                    <a16:rowId xmlns:a16="http://schemas.microsoft.com/office/drawing/2014/main" val="4174181740"/>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Select the </a:t>
                      </a:r>
                      <a:r>
                        <a:rPr lang="en-US" sz="1600" b="1" kern="1200">
                          <a:solidFill>
                            <a:schemeClr val="dk1"/>
                          </a:solidFill>
                          <a:effectLst/>
                          <a:latin typeface="Arial" panose="020B0604020202020204" pitchFamily="34" charset="0"/>
                          <a:ea typeface="+mn-ea"/>
                          <a:cs typeface="Arial" panose="020B0604020202020204" pitchFamily="34" charset="0"/>
                        </a:rPr>
                        <a:t>Directional</a:t>
                      </a:r>
                      <a:r>
                        <a:rPr lang="en-US" sz="1600" kern="1200">
                          <a:solidFill>
                            <a:schemeClr val="dk1"/>
                          </a:solidFill>
                          <a:effectLst/>
                          <a:latin typeface="Arial" panose="020B0604020202020204" pitchFamily="34" charset="0"/>
                          <a:ea typeface="+mn-ea"/>
                          <a:cs typeface="Arial" panose="020B0604020202020204" pitchFamily="34" charset="0"/>
                        </a:rPr>
                        <a:t> button to drag the toolbar to a new location on the screen.</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20698225"/>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Arial" panose="020B0604020202020204" pitchFamily="34" charset="0"/>
                          <a:ea typeface="+mn-ea"/>
                          <a:cs typeface="Arial" panose="020B0604020202020204" pitchFamily="34" charset="0"/>
                        </a:rPr>
                        <a:t>Select the </a:t>
                      </a:r>
                      <a:r>
                        <a:rPr lang="en-US" sz="1600" b="1" kern="1200">
                          <a:solidFill>
                            <a:schemeClr val="dk1"/>
                          </a:solidFill>
                          <a:effectLst/>
                          <a:latin typeface="Arial" panose="020B0604020202020204" pitchFamily="34" charset="0"/>
                          <a:ea typeface="+mn-ea"/>
                          <a:cs typeface="Arial" panose="020B0604020202020204" pitchFamily="34" charset="0"/>
                        </a:rPr>
                        <a:t>Click to Speak</a:t>
                      </a:r>
                      <a:r>
                        <a:rPr lang="en-US" sz="1600" kern="1200">
                          <a:solidFill>
                            <a:schemeClr val="dk1"/>
                          </a:solidFill>
                          <a:effectLst/>
                          <a:latin typeface="Arial" panose="020B0604020202020204" pitchFamily="34" charset="0"/>
                          <a:ea typeface="+mn-ea"/>
                          <a:cs typeface="Arial" panose="020B0604020202020204" pitchFamily="34" charset="0"/>
                        </a:rPr>
                        <a:t> button to select the text or question where the read aloud will begin.</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0862575"/>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Select the </a:t>
                      </a:r>
                      <a:r>
                        <a:rPr lang="en-US" sz="1600" b="1" kern="1200">
                          <a:solidFill>
                            <a:schemeClr val="dk1"/>
                          </a:solidFill>
                          <a:effectLst/>
                          <a:latin typeface="Arial" panose="020B0604020202020204" pitchFamily="34" charset="0"/>
                          <a:ea typeface="+mn-ea"/>
                          <a:cs typeface="Arial" panose="020B0604020202020204" pitchFamily="34" charset="0"/>
                        </a:rPr>
                        <a:t>Play</a:t>
                      </a:r>
                      <a:r>
                        <a:rPr lang="en-US" sz="1600" kern="1200">
                          <a:solidFill>
                            <a:schemeClr val="dk1"/>
                          </a:solidFill>
                          <a:effectLst/>
                          <a:latin typeface="Arial" panose="020B0604020202020204" pitchFamily="34" charset="0"/>
                          <a:ea typeface="+mn-ea"/>
                          <a:cs typeface="Arial" panose="020B0604020202020204" pitchFamily="34" charset="0"/>
                        </a:rPr>
                        <a:t> button to start the read aloud.</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5025003"/>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kern="1200">
                          <a:solidFill>
                            <a:schemeClr val="dk1"/>
                          </a:solidFill>
                          <a:effectLst/>
                          <a:latin typeface="Arial" panose="020B0604020202020204" pitchFamily="34" charset="0"/>
                          <a:ea typeface="+mn-ea"/>
                          <a:cs typeface="Arial" panose="020B0604020202020204" pitchFamily="34" charset="0"/>
                        </a:rPr>
                        <a:t>Select the</a:t>
                      </a:r>
                      <a:r>
                        <a:rPr lang="en-US" sz="1600" b="1" kern="1200">
                          <a:solidFill>
                            <a:schemeClr val="dk1"/>
                          </a:solidFill>
                          <a:effectLst/>
                          <a:latin typeface="Arial" panose="020B0604020202020204" pitchFamily="34" charset="0"/>
                          <a:ea typeface="+mn-ea"/>
                          <a:cs typeface="Arial" panose="020B0604020202020204" pitchFamily="34" charset="0"/>
                        </a:rPr>
                        <a:t> Pause</a:t>
                      </a:r>
                      <a:r>
                        <a:rPr lang="en-US" sz="1600" kern="1200">
                          <a:solidFill>
                            <a:schemeClr val="dk1"/>
                          </a:solidFill>
                          <a:effectLst/>
                          <a:latin typeface="Arial" panose="020B0604020202020204" pitchFamily="34" charset="0"/>
                          <a:ea typeface="+mn-ea"/>
                          <a:cs typeface="Arial" panose="020B0604020202020204" pitchFamily="34" charset="0"/>
                        </a:rPr>
                        <a:t> button to pause the read aloud.</a:t>
                      </a:r>
                      <a:endParaRPr lang="en-US" sz="16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126372"/>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Arial" panose="020B0604020202020204" pitchFamily="34" charset="0"/>
                          <a:ea typeface="+mn-ea"/>
                          <a:cs typeface="Arial" panose="020B0604020202020204" pitchFamily="34" charset="0"/>
                        </a:rPr>
                        <a:t>Select the </a:t>
                      </a:r>
                      <a:r>
                        <a:rPr lang="en-US" sz="1600" b="1" kern="1200">
                          <a:solidFill>
                            <a:schemeClr val="dk1"/>
                          </a:solidFill>
                          <a:effectLst/>
                          <a:latin typeface="Arial" panose="020B0604020202020204" pitchFamily="34" charset="0"/>
                          <a:ea typeface="+mn-ea"/>
                          <a:cs typeface="Arial" panose="020B0604020202020204" pitchFamily="34" charset="0"/>
                        </a:rPr>
                        <a:t>Stop</a:t>
                      </a:r>
                      <a:r>
                        <a:rPr lang="en-US" sz="1600" kern="1200">
                          <a:solidFill>
                            <a:schemeClr val="dk1"/>
                          </a:solidFill>
                          <a:effectLst/>
                          <a:latin typeface="Arial" panose="020B0604020202020204" pitchFamily="34" charset="0"/>
                          <a:ea typeface="+mn-ea"/>
                          <a:cs typeface="Arial" panose="020B0604020202020204" pitchFamily="34" charset="0"/>
                        </a:rPr>
                        <a:t> button to stop the read aloud.</a:t>
                      </a:r>
                    </a:p>
                  </a:txBody>
                  <a:tcPr/>
                </a:tc>
                <a:extLst>
                  <a:ext uri="{0D108BD9-81ED-4DB2-BD59-A6C34878D82A}">
                    <a16:rowId xmlns:a16="http://schemas.microsoft.com/office/drawing/2014/main" val="3368504256"/>
                  </a:ext>
                </a:extLst>
              </a:tr>
              <a:tr h="560360">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schemeClr val="dk1"/>
                          </a:solidFill>
                          <a:effectLst/>
                          <a:latin typeface="Arial" panose="020B0604020202020204" pitchFamily="34" charset="0"/>
                          <a:ea typeface="+mn-ea"/>
                          <a:cs typeface="Arial" panose="020B0604020202020204" pitchFamily="34" charset="0"/>
                        </a:rPr>
                        <a:t>Select the </a:t>
                      </a:r>
                      <a:r>
                        <a:rPr lang="en-US" sz="1600" b="1" kern="1200">
                          <a:solidFill>
                            <a:schemeClr val="dk1"/>
                          </a:solidFill>
                          <a:effectLst/>
                          <a:latin typeface="Arial" panose="020B0604020202020204" pitchFamily="34" charset="0"/>
                          <a:ea typeface="+mn-ea"/>
                          <a:cs typeface="Arial" panose="020B0604020202020204" pitchFamily="34" charset="0"/>
                        </a:rPr>
                        <a:t>Settings </a:t>
                      </a:r>
                      <a:r>
                        <a:rPr lang="en-US" sz="1600" kern="1200">
                          <a:solidFill>
                            <a:schemeClr val="dk1"/>
                          </a:solidFill>
                          <a:effectLst/>
                          <a:latin typeface="Arial" panose="020B0604020202020204" pitchFamily="34" charset="0"/>
                          <a:ea typeface="+mn-ea"/>
                          <a:cs typeface="Arial" panose="020B0604020202020204" pitchFamily="34" charset="0"/>
                        </a:rPr>
                        <a:t>button to choose how fast the text is read and which text highlight color you prefer to use. </a:t>
                      </a:r>
                    </a:p>
                  </a:txBody>
                  <a:tcPr/>
                </a:tc>
                <a:extLst>
                  <a:ext uri="{0D108BD9-81ED-4DB2-BD59-A6C34878D82A}">
                    <a16:rowId xmlns:a16="http://schemas.microsoft.com/office/drawing/2014/main" val="714753196"/>
                  </a:ext>
                </a:extLst>
              </a:tr>
            </a:tbl>
          </a:graphicData>
        </a:graphic>
      </p:graphicFrame>
      <p:pic>
        <p:nvPicPr>
          <p:cNvPr id="6" name="Picture 5">
            <a:extLst>
              <a:ext uri="{FF2B5EF4-FFF2-40B4-BE49-F238E27FC236}">
                <a16:creationId xmlns:a16="http://schemas.microsoft.com/office/drawing/2014/main" id="{D961E5BC-7BF7-A22E-BDE3-BEFB3AC50F46}"/>
              </a:ext>
            </a:extLst>
          </p:cNvPr>
          <p:cNvPicPr>
            <a:picLocks noChangeAspect="1"/>
          </p:cNvPicPr>
          <p:nvPr/>
        </p:nvPicPr>
        <p:blipFill>
          <a:blip r:embed="rId2"/>
          <a:stretch>
            <a:fillRect/>
          </a:stretch>
        </p:blipFill>
        <p:spPr>
          <a:xfrm>
            <a:off x="815409" y="1908820"/>
            <a:ext cx="340995" cy="390525"/>
          </a:xfrm>
          <a:prstGeom prst="rect">
            <a:avLst/>
          </a:prstGeom>
        </p:spPr>
      </p:pic>
      <p:pic>
        <p:nvPicPr>
          <p:cNvPr id="7" name="Picture 6">
            <a:extLst>
              <a:ext uri="{FF2B5EF4-FFF2-40B4-BE49-F238E27FC236}">
                <a16:creationId xmlns:a16="http://schemas.microsoft.com/office/drawing/2014/main" id="{23213CCD-D11E-D33B-E281-B2F3D8BB9FF2}"/>
              </a:ext>
            </a:extLst>
          </p:cNvPr>
          <p:cNvPicPr>
            <a:picLocks noChangeAspect="1"/>
          </p:cNvPicPr>
          <p:nvPr/>
        </p:nvPicPr>
        <p:blipFill>
          <a:blip r:embed="rId3"/>
          <a:stretch>
            <a:fillRect/>
          </a:stretch>
        </p:blipFill>
        <p:spPr>
          <a:xfrm>
            <a:off x="800647" y="3314494"/>
            <a:ext cx="423545" cy="391795"/>
          </a:xfrm>
          <a:prstGeom prst="rect">
            <a:avLst/>
          </a:prstGeom>
        </p:spPr>
      </p:pic>
      <p:pic>
        <p:nvPicPr>
          <p:cNvPr id="9" name="Picture 8">
            <a:extLst>
              <a:ext uri="{FF2B5EF4-FFF2-40B4-BE49-F238E27FC236}">
                <a16:creationId xmlns:a16="http://schemas.microsoft.com/office/drawing/2014/main" id="{5E844D5B-10EF-649D-5EBF-8B05B6BF92CB}"/>
              </a:ext>
            </a:extLst>
          </p:cNvPr>
          <p:cNvPicPr>
            <a:picLocks noChangeAspect="1"/>
          </p:cNvPicPr>
          <p:nvPr/>
        </p:nvPicPr>
        <p:blipFill>
          <a:blip r:embed="rId4"/>
          <a:stretch>
            <a:fillRect/>
          </a:stretch>
        </p:blipFill>
        <p:spPr>
          <a:xfrm>
            <a:off x="800163" y="3874042"/>
            <a:ext cx="442595" cy="444500"/>
          </a:xfrm>
          <a:prstGeom prst="rect">
            <a:avLst/>
          </a:prstGeom>
        </p:spPr>
      </p:pic>
      <p:pic>
        <p:nvPicPr>
          <p:cNvPr id="10" name="Picture 9">
            <a:extLst>
              <a:ext uri="{FF2B5EF4-FFF2-40B4-BE49-F238E27FC236}">
                <a16:creationId xmlns:a16="http://schemas.microsoft.com/office/drawing/2014/main" id="{ADC98FF1-7865-0DD0-36AB-7BDAF1A35809}"/>
              </a:ext>
            </a:extLst>
          </p:cNvPr>
          <p:cNvPicPr>
            <a:picLocks noChangeAspect="1"/>
          </p:cNvPicPr>
          <p:nvPr/>
        </p:nvPicPr>
        <p:blipFill>
          <a:blip r:embed="rId5"/>
          <a:stretch>
            <a:fillRect/>
          </a:stretch>
        </p:blipFill>
        <p:spPr>
          <a:xfrm>
            <a:off x="800163" y="4433698"/>
            <a:ext cx="452120" cy="445135"/>
          </a:xfrm>
          <a:prstGeom prst="rect">
            <a:avLst/>
          </a:prstGeom>
        </p:spPr>
      </p:pic>
      <p:pic>
        <p:nvPicPr>
          <p:cNvPr id="15" name="Picture 14">
            <a:extLst>
              <a:ext uri="{FF2B5EF4-FFF2-40B4-BE49-F238E27FC236}">
                <a16:creationId xmlns:a16="http://schemas.microsoft.com/office/drawing/2014/main" id="{12D78C69-A4C7-D5D1-6029-474DF9EDC398}"/>
              </a:ext>
            </a:extLst>
          </p:cNvPr>
          <p:cNvPicPr>
            <a:picLocks noChangeAspect="1"/>
          </p:cNvPicPr>
          <p:nvPr/>
        </p:nvPicPr>
        <p:blipFill>
          <a:blip r:embed="rId6"/>
          <a:stretch>
            <a:fillRect/>
          </a:stretch>
        </p:blipFill>
        <p:spPr>
          <a:xfrm>
            <a:off x="769849" y="2577963"/>
            <a:ext cx="485140" cy="391795"/>
          </a:xfrm>
          <a:prstGeom prst="rect">
            <a:avLst/>
          </a:prstGeom>
        </p:spPr>
      </p:pic>
      <p:pic>
        <p:nvPicPr>
          <p:cNvPr id="16" name="Picture 15">
            <a:extLst>
              <a:ext uri="{FF2B5EF4-FFF2-40B4-BE49-F238E27FC236}">
                <a16:creationId xmlns:a16="http://schemas.microsoft.com/office/drawing/2014/main" id="{88792C42-81AC-A794-E5D9-86636F5CAE9E}"/>
              </a:ext>
            </a:extLst>
          </p:cNvPr>
          <p:cNvPicPr>
            <a:picLocks noChangeAspect="1"/>
          </p:cNvPicPr>
          <p:nvPr/>
        </p:nvPicPr>
        <p:blipFill>
          <a:blip r:embed="rId7"/>
          <a:stretch>
            <a:fillRect/>
          </a:stretch>
        </p:blipFill>
        <p:spPr>
          <a:xfrm>
            <a:off x="807632" y="5103206"/>
            <a:ext cx="416560" cy="417830"/>
          </a:xfrm>
          <a:prstGeom prst="rect">
            <a:avLst/>
          </a:prstGeom>
        </p:spPr>
      </p:pic>
      <p:pic>
        <p:nvPicPr>
          <p:cNvPr id="8" name="Picture 7">
            <a:extLst>
              <a:ext uri="{FF2B5EF4-FFF2-40B4-BE49-F238E27FC236}">
                <a16:creationId xmlns:a16="http://schemas.microsoft.com/office/drawing/2014/main" id="{7B0DC95C-03DB-8AD9-5353-9842E2049169}"/>
              </a:ext>
            </a:extLst>
          </p:cNvPr>
          <p:cNvPicPr>
            <a:picLocks noChangeAspect="1"/>
          </p:cNvPicPr>
          <p:nvPr/>
        </p:nvPicPr>
        <p:blipFill>
          <a:blip r:embed="rId8"/>
          <a:stretch>
            <a:fillRect/>
          </a:stretch>
        </p:blipFill>
        <p:spPr>
          <a:xfrm>
            <a:off x="6589868" y="3261819"/>
            <a:ext cx="4602140" cy="2788895"/>
          </a:xfrm>
          <a:prstGeom prst="rect">
            <a:avLst/>
          </a:prstGeom>
        </p:spPr>
      </p:pic>
      <p:pic>
        <p:nvPicPr>
          <p:cNvPr id="4" name="Picture 3">
            <a:extLst>
              <a:ext uri="{FF2B5EF4-FFF2-40B4-BE49-F238E27FC236}">
                <a16:creationId xmlns:a16="http://schemas.microsoft.com/office/drawing/2014/main" id="{75055D7A-D0A4-BEFB-4C02-09CDF333E14F}"/>
              </a:ext>
            </a:extLst>
          </p:cNvPr>
          <p:cNvPicPr>
            <a:picLocks noChangeAspect="1"/>
          </p:cNvPicPr>
          <p:nvPr/>
        </p:nvPicPr>
        <p:blipFill>
          <a:blip r:embed="rId9"/>
          <a:stretch>
            <a:fillRect/>
          </a:stretch>
        </p:blipFill>
        <p:spPr>
          <a:xfrm>
            <a:off x="6451387" y="1432569"/>
            <a:ext cx="4982425" cy="889719"/>
          </a:xfrm>
          <a:prstGeom prst="rect">
            <a:avLst/>
          </a:prstGeom>
        </p:spPr>
      </p:pic>
      <p:sp>
        <p:nvSpPr>
          <p:cNvPr id="13" name="Rectangle 12">
            <a:extLst>
              <a:ext uri="{FF2B5EF4-FFF2-40B4-BE49-F238E27FC236}">
                <a16:creationId xmlns:a16="http://schemas.microsoft.com/office/drawing/2014/main" id="{F761E5BA-0B98-5616-2C36-064C2F3FE49A}"/>
              </a:ext>
            </a:extLst>
          </p:cNvPr>
          <p:cNvSpPr/>
          <p:nvPr/>
        </p:nvSpPr>
        <p:spPr>
          <a:xfrm>
            <a:off x="6451387" y="1432570"/>
            <a:ext cx="4982425" cy="8667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81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rPr>
              <a:t>Web Extensions on the 2024 Civics Field Test</a:t>
            </a:r>
            <a:endParaRPr lang="en-US" sz="3999">
              <a:solidFill>
                <a:srgbClr val="3647B6"/>
              </a:solidFill>
            </a:endParaRPr>
          </a:p>
        </p:txBody>
      </p:sp>
      <p:pic>
        <p:nvPicPr>
          <p:cNvPr id="10" name="Picture 9">
            <a:extLst>
              <a:ext uri="{FF2B5EF4-FFF2-40B4-BE49-F238E27FC236}">
                <a16:creationId xmlns:a16="http://schemas.microsoft.com/office/drawing/2014/main" id="{8E4B18BC-9A56-C72A-BA29-EE68A20BF905}"/>
              </a:ext>
            </a:extLst>
          </p:cNvPr>
          <p:cNvPicPr>
            <a:picLocks noChangeAspect="1"/>
          </p:cNvPicPr>
          <p:nvPr/>
        </p:nvPicPr>
        <p:blipFill>
          <a:blip r:embed="rId2"/>
          <a:stretch>
            <a:fillRect/>
          </a:stretch>
        </p:blipFill>
        <p:spPr>
          <a:xfrm>
            <a:off x="774622" y="1212850"/>
            <a:ext cx="6486525" cy="3638550"/>
          </a:xfrm>
          <a:prstGeom prst="rect">
            <a:avLst/>
          </a:prstGeom>
          <a:solidFill>
            <a:srgbClr val="F9F9F9"/>
          </a:solidFill>
        </p:spPr>
      </p:pic>
      <p:sp>
        <p:nvSpPr>
          <p:cNvPr id="4" name="TextBox 3">
            <a:extLst>
              <a:ext uri="{FF2B5EF4-FFF2-40B4-BE49-F238E27FC236}">
                <a16:creationId xmlns:a16="http://schemas.microsoft.com/office/drawing/2014/main" id="{06E50924-5272-260F-2E3B-3564B398D79F}"/>
              </a:ext>
            </a:extLst>
          </p:cNvPr>
          <p:cNvSpPr txBox="1"/>
          <p:nvPr/>
        </p:nvSpPr>
        <p:spPr>
          <a:xfrm>
            <a:off x="7701280" y="1430448"/>
            <a:ext cx="4095385" cy="332398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The web extension toolbar for speech-to-text and word prediction is the same as on other MCAS tests. </a:t>
            </a:r>
          </a:p>
          <a:p>
            <a:pPr marL="285750" indent="-285750">
              <a:buFont typeface="Arial" panose="020B0604020202020204" pitchFamily="34" charset="0"/>
              <a:buChar char="•"/>
            </a:pP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Buttons (from left to right):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Enable speech-to-text</a:t>
            </a:r>
          </a:p>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Enable word prediction</a:t>
            </a:r>
          </a:p>
          <a:p>
            <a:pPr marL="285750" indent="-285750">
              <a:buFont typeface="Arial" panose="020B0604020202020204" pitchFamily="34" charset="0"/>
              <a:buChar char="•"/>
            </a:pPr>
            <a:endParaRPr lang="en-US"/>
          </a:p>
        </p:txBody>
      </p:sp>
      <p:sp>
        <p:nvSpPr>
          <p:cNvPr id="8" name="Rectangle 7">
            <a:extLst>
              <a:ext uri="{FF2B5EF4-FFF2-40B4-BE49-F238E27FC236}">
                <a16:creationId xmlns:a16="http://schemas.microsoft.com/office/drawing/2014/main" id="{2152E52A-097E-914C-BCBC-1CEA1D09FCE3}"/>
              </a:ext>
            </a:extLst>
          </p:cNvPr>
          <p:cNvSpPr/>
          <p:nvPr/>
        </p:nvSpPr>
        <p:spPr>
          <a:xfrm>
            <a:off x="774622" y="1212850"/>
            <a:ext cx="3317318" cy="429260"/>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6253EA1-99A2-B79D-3706-FA0FAE1B5A76}"/>
              </a:ext>
            </a:extLst>
          </p:cNvPr>
          <p:cNvPicPr>
            <a:picLocks noChangeAspect="1"/>
          </p:cNvPicPr>
          <p:nvPr/>
        </p:nvPicPr>
        <p:blipFill>
          <a:blip r:embed="rId3"/>
          <a:stretch>
            <a:fillRect/>
          </a:stretch>
        </p:blipFill>
        <p:spPr>
          <a:xfrm>
            <a:off x="774622" y="1212850"/>
            <a:ext cx="1730453" cy="448310"/>
          </a:xfrm>
          <a:prstGeom prst="rect">
            <a:avLst/>
          </a:prstGeom>
        </p:spPr>
      </p:pic>
      <p:sp>
        <p:nvSpPr>
          <p:cNvPr id="13" name="Rectangle 12">
            <a:extLst>
              <a:ext uri="{FF2B5EF4-FFF2-40B4-BE49-F238E27FC236}">
                <a16:creationId xmlns:a16="http://schemas.microsoft.com/office/drawing/2014/main" id="{05AC5187-C3AA-25C7-BBCE-9CBDE180D15C}"/>
              </a:ext>
            </a:extLst>
          </p:cNvPr>
          <p:cNvSpPr/>
          <p:nvPr/>
        </p:nvSpPr>
        <p:spPr>
          <a:xfrm>
            <a:off x="774622" y="1212850"/>
            <a:ext cx="1730453" cy="4483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97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0E7A-C343-32F1-304D-660A914B56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75D63E-9AF6-E2EF-C9B6-153EF465502A}"/>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Text-to-Speech and Web Extensions on the 2024 Civics Field Test</a:t>
            </a:r>
            <a:endParaRPr lang="en-US" sz="3999">
              <a:solidFill>
                <a:srgbClr val="3647B6"/>
              </a:solidFill>
            </a:endParaRPr>
          </a:p>
        </p:txBody>
      </p:sp>
      <p:pic>
        <p:nvPicPr>
          <p:cNvPr id="10" name="Picture 9">
            <a:extLst>
              <a:ext uri="{FF2B5EF4-FFF2-40B4-BE49-F238E27FC236}">
                <a16:creationId xmlns:a16="http://schemas.microsoft.com/office/drawing/2014/main" id="{E00F1F35-1C55-229F-1312-51F155BD05DC}"/>
              </a:ext>
            </a:extLst>
          </p:cNvPr>
          <p:cNvPicPr>
            <a:picLocks noChangeAspect="1"/>
          </p:cNvPicPr>
          <p:nvPr/>
        </p:nvPicPr>
        <p:blipFill>
          <a:blip r:embed="rId2"/>
          <a:stretch>
            <a:fillRect/>
          </a:stretch>
        </p:blipFill>
        <p:spPr>
          <a:xfrm>
            <a:off x="823912" y="1212850"/>
            <a:ext cx="6486525" cy="3638550"/>
          </a:xfrm>
          <a:prstGeom prst="rect">
            <a:avLst/>
          </a:prstGeom>
        </p:spPr>
      </p:pic>
      <p:sp>
        <p:nvSpPr>
          <p:cNvPr id="13" name="TextBox 12">
            <a:extLst>
              <a:ext uri="{FF2B5EF4-FFF2-40B4-BE49-F238E27FC236}">
                <a16:creationId xmlns:a16="http://schemas.microsoft.com/office/drawing/2014/main" id="{EB80C34F-48EE-FF64-ABE4-269B2B7ADE0A}"/>
              </a:ext>
            </a:extLst>
          </p:cNvPr>
          <p:cNvSpPr txBox="1"/>
          <p:nvPr/>
        </p:nvSpPr>
        <p:spPr>
          <a:xfrm>
            <a:off x="7882890" y="1466850"/>
            <a:ext cx="3902710" cy="2308324"/>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Arial" panose="020B0604020202020204" pitchFamily="34" charset="0"/>
                <a:cs typeface="Arial" panose="020B0604020202020204" pitchFamily="34" charset="0"/>
              </a:rPr>
              <a:t>Students using all three accommodations (text-to-speech, speech-to-text, and word prediction) will see the enlarged toolbar on the left. </a:t>
            </a:r>
          </a:p>
        </p:txBody>
      </p:sp>
      <p:sp>
        <p:nvSpPr>
          <p:cNvPr id="17" name="Rectangle 16">
            <a:extLst>
              <a:ext uri="{FF2B5EF4-FFF2-40B4-BE49-F238E27FC236}">
                <a16:creationId xmlns:a16="http://schemas.microsoft.com/office/drawing/2014/main" id="{FDD9A59C-B0C2-C10A-007C-9CCDF35FFC95}"/>
              </a:ext>
            </a:extLst>
          </p:cNvPr>
          <p:cNvSpPr/>
          <p:nvPr/>
        </p:nvSpPr>
        <p:spPr>
          <a:xfrm>
            <a:off x="823912" y="1212850"/>
            <a:ext cx="3340682" cy="482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1681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fontScale="90000"/>
          </a:bodyPr>
          <a:lstStyle/>
          <a:p>
            <a:r>
              <a:rPr lang="en-US" altLang="en-US" sz="3999">
                <a:solidFill>
                  <a:srgbClr val="3647B6"/>
                </a:solidFill>
              </a:rPr>
              <a:t>Accommodations on the 2024 Civics Field Test</a:t>
            </a:r>
            <a:endParaRPr lang="en-US" sz="3999">
              <a:solidFill>
                <a:srgbClr val="3647B6"/>
              </a:solidFill>
            </a:endParaRPr>
          </a:p>
        </p:txBody>
      </p:sp>
      <p:sp>
        <p:nvSpPr>
          <p:cNvPr id="13" name="TextBox 12">
            <a:extLst>
              <a:ext uri="{FF2B5EF4-FFF2-40B4-BE49-F238E27FC236}">
                <a16:creationId xmlns:a16="http://schemas.microsoft.com/office/drawing/2014/main" id="{95497DB0-DCC5-604B-8DE9-E79CB1E0C6F9}"/>
              </a:ext>
            </a:extLst>
          </p:cNvPr>
          <p:cNvSpPr txBox="1"/>
          <p:nvPr/>
        </p:nvSpPr>
        <p:spPr>
          <a:xfrm>
            <a:off x="7943850" y="1466850"/>
            <a:ext cx="3983990" cy="3447098"/>
          </a:xfrm>
          <a:prstGeom prst="rect">
            <a:avLst/>
          </a:prstGeom>
          <a:noFill/>
        </p:spPr>
        <p:txBody>
          <a:bodyPr wrap="square" rtlCol="0">
            <a:spAutoFit/>
          </a:bodyPr>
          <a:lstStyle/>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The Performance Task and End-of-Course practice tests are available on the </a:t>
            </a:r>
            <a:r>
              <a:rPr lang="en-US" sz="2200">
                <a:latin typeface="Arial" panose="020B0604020202020204" pitchFamily="34" charset="0"/>
                <a:cs typeface="Arial" panose="020B0604020202020204" pitchFamily="34" charset="0"/>
                <a:hlinkClick r:id="rId2"/>
              </a:rPr>
              <a:t>MCAS Resource Center</a:t>
            </a:r>
            <a:r>
              <a:rPr lang="en-US" sz="22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200">
                <a:latin typeface="Arial" panose="020B0604020202020204" pitchFamily="34" charset="0"/>
                <a:cs typeface="Arial" panose="020B0604020202020204" pitchFamily="34" charset="0"/>
              </a:rPr>
              <a:t>Students who will be using these accommodations on the field test should practice with the accommodated practice tests. </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061CA38-2B1A-6218-C241-C954B6EC44AA}"/>
              </a:ext>
            </a:extLst>
          </p:cNvPr>
          <p:cNvPicPr>
            <a:picLocks noChangeAspect="1"/>
          </p:cNvPicPr>
          <p:nvPr/>
        </p:nvPicPr>
        <p:blipFill>
          <a:blip r:embed="rId3"/>
          <a:stretch>
            <a:fillRect/>
          </a:stretch>
        </p:blipFill>
        <p:spPr>
          <a:xfrm>
            <a:off x="533399" y="1037569"/>
            <a:ext cx="6300787" cy="4305660"/>
          </a:xfrm>
          <a:prstGeom prst="rect">
            <a:avLst/>
          </a:prstGeom>
        </p:spPr>
      </p:pic>
      <p:pic>
        <p:nvPicPr>
          <p:cNvPr id="8" name="Picture 7">
            <a:extLst>
              <a:ext uri="{FF2B5EF4-FFF2-40B4-BE49-F238E27FC236}">
                <a16:creationId xmlns:a16="http://schemas.microsoft.com/office/drawing/2014/main" id="{F9D0465A-DA38-9362-8A63-FC10EEF838D6}"/>
              </a:ext>
            </a:extLst>
          </p:cNvPr>
          <p:cNvPicPr>
            <a:picLocks noChangeAspect="1"/>
          </p:cNvPicPr>
          <p:nvPr/>
        </p:nvPicPr>
        <p:blipFill>
          <a:blip r:embed="rId4"/>
          <a:stretch>
            <a:fillRect/>
          </a:stretch>
        </p:blipFill>
        <p:spPr>
          <a:xfrm>
            <a:off x="533399" y="5343229"/>
            <a:ext cx="6300787" cy="1229422"/>
          </a:xfrm>
          <a:prstGeom prst="rect">
            <a:avLst/>
          </a:prstGeom>
        </p:spPr>
      </p:pic>
      <p:sp>
        <p:nvSpPr>
          <p:cNvPr id="9" name="Rectangle 8">
            <a:extLst>
              <a:ext uri="{FF2B5EF4-FFF2-40B4-BE49-F238E27FC236}">
                <a16:creationId xmlns:a16="http://schemas.microsoft.com/office/drawing/2014/main" id="{A3DB9B9F-6A06-2445-E18C-DEF356688A21}"/>
              </a:ext>
            </a:extLst>
          </p:cNvPr>
          <p:cNvSpPr/>
          <p:nvPr/>
        </p:nvSpPr>
        <p:spPr>
          <a:xfrm>
            <a:off x="677995" y="4819650"/>
            <a:ext cx="1979480" cy="4095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08DA05-341B-E152-F4BD-E7122C69A82D}"/>
              </a:ext>
            </a:extLst>
          </p:cNvPr>
          <p:cNvSpPr/>
          <p:nvPr/>
        </p:nvSpPr>
        <p:spPr>
          <a:xfrm>
            <a:off x="677995" y="6096000"/>
            <a:ext cx="1979480" cy="40957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179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3281" y="2288644"/>
            <a:ext cx="10512862" cy="1093401"/>
          </a:xfrm>
        </p:spPr>
        <p:txBody>
          <a:bodyPr/>
          <a:lstStyle/>
          <a:p>
            <a:r>
              <a:rPr lang="en-US">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1646" y="3277194"/>
            <a:ext cx="6913904" cy="823112"/>
          </a:xfrm>
        </p:spPr>
        <p:txBody>
          <a:bodyPr/>
          <a:lstStyle/>
          <a:p>
            <a:pPr marL="0" indent="0">
              <a:buNone/>
            </a:pPr>
            <a:r>
              <a:rPr lang="en-US">
                <a:latin typeface="Arial" panose="020B0604020202020204" pitchFamily="34" charset="0"/>
                <a:cs typeface="Arial" panose="020B0604020202020204" pitchFamily="34" charset="0"/>
              </a:rPr>
              <a:t>Use the “Q&amp;A” feature to ask questions. </a:t>
            </a:r>
          </a:p>
        </p:txBody>
      </p:sp>
      <p:pic>
        <p:nvPicPr>
          <p:cNvPr id="6" name="Picture 5" descr="Graphical user interface, text, application, email&#10;&#10;Description automatically generated">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16A770BD-2E9E-4F23-9245-E6CC0706D1F5}"/>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674518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5. Resources, Support, and Next Steps</a:t>
            </a:r>
          </a:p>
        </p:txBody>
      </p:sp>
    </p:spTree>
    <p:extLst>
      <p:ext uri="{BB962C8B-B14F-4D97-AF65-F5344CB8AC3E}">
        <p14:creationId xmlns:p14="http://schemas.microsoft.com/office/powerpoint/2010/main" val="2997484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2326047621"/>
              </p:ext>
            </p:extLst>
          </p:nvPr>
        </p:nvGraphicFramePr>
        <p:xfrm>
          <a:off x="412750" y="1075934"/>
          <a:ext cx="11366500" cy="3749040"/>
        </p:xfrm>
        <a:graphic>
          <a:graphicData uri="http://schemas.openxmlformats.org/drawingml/2006/table">
            <a:tbl>
              <a:tblPr firstRow="1" bandRow="1">
                <a:tableStyleId>{5C22544A-7EE6-4342-B048-85BDC9FD1C3A}</a:tableStyleId>
              </a:tblPr>
              <a:tblGrid>
                <a:gridCol w="5866130">
                  <a:extLst>
                    <a:ext uri="{9D8B030D-6E8A-4147-A177-3AD203B41FA5}">
                      <a16:colId xmlns:a16="http://schemas.microsoft.com/office/drawing/2014/main" val="693765042"/>
                    </a:ext>
                  </a:extLst>
                </a:gridCol>
                <a:gridCol w="5500370">
                  <a:extLst>
                    <a:ext uri="{9D8B030D-6E8A-4147-A177-3AD203B41FA5}">
                      <a16:colId xmlns:a16="http://schemas.microsoft.com/office/drawing/2014/main" val="4077489660"/>
                    </a:ext>
                  </a:extLst>
                </a:gridCol>
              </a:tblGrid>
              <a:tr h="370840">
                <a:tc>
                  <a:txBody>
                    <a:bodyPr/>
                    <a:lstStyle/>
                    <a:p>
                      <a:r>
                        <a:rPr lang="en-US" sz="2400">
                          <a:latin typeface="Arial" panose="020B0604020202020204" pitchFamily="34" charset="0"/>
                          <a:cs typeface="Arial" panose="020B0604020202020204" pitchFamily="34" charset="0"/>
                        </a:rPr>
                        <a:t>Resource</a:t>
                      </a:r>
                    </a:p>
                  </a:txBody>
                  <a:tcPr/>
                </a:tc>
                <a:tc>
                  <a:txBody>
                    <a:bodyPr/>
                    <a:lstStyle/>
                    <a:p>
                      <a:r>
                        <a:rPr lang="en-US" sz="240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370840">
                <a:tc>
                  <a:txBody>
                    <a:bodyPr/>
                    <a:lstStyle/>
                    <a:p>
                      <a:r>
                        <a:rPr lang="en-US" sz="2000">
                          <a:solidFill>
                            <a:srgbClr val="000000"/>
                          </a:solidFill>
                          <a:latin typeface="Arial" panose="020B0604020202020204" pitchFamily="34" charset="0"/>
                          <a:cs typeface="Arial" panose="020B0604020202020204" pitchFamily="34" charset="0"/>
                        </a:rPr>
                        <a:t>Guide to the SR/PNP Process</a:t>
                      </a:r>
                    </a:p>
                  </a:txBody>
                  <a:tcPr/>
                </a:tc>
                <a:tc>
                  <a:txBody>
                    <a:bodyPr/>
                    <a:lstStyle/>
                    <a:p>
                      <a:r>
                        <a:rPr lang="en-US" sz="2000">
                          <a:latin typeface="Arial" panose="020B0604020202020204" pitchFamily="34" charset="0"/>
                          <a:cs typeface="Arial" panose="020B0604020202020204" pitchFamily="34" charset="0"/>
                          <a:hlinkClick r:id="rId2"/>
                        </a:rPr>
                        <a:t>mcas.pearsonsupport.com/manuals</a:t>
                      </a:r>
                      <a:r>
                        <a:rPr lang="en-US" sz="2000">
                          <a:latin typeface="Arial" panose="020B0604020202020204" pitchFamily="34" charset="0"/>
                          <a:cs typeface="Arial" panose="020B0604020202020204" pitchFamily="34" charset="0"/>
                        </a:rPr>
                        <a:t> </a:t>
                      </a:r>
                      <a:br>
                        <a:rPr lang="en-US" sz="2000">
                          <a:latin typeface="Arial" panose="020B0604020202020204" pitchFamily="34" charset="0"/>
                          <a:cs typeface="Arial" panose="020B0604020202020204" pitchFamily="34" charset="0"/>
                        </a:rPr>
                      </a:br>
                      <a:r>
                        <a:rPr lang="en-US" sz="1800">
                          <a:solidFill>
                            <a:srgbClr val="000000"/>
                          </a:solidFill>
                          <a:latin typeface="Arial" panose="020B0604020202020204" pitchFamily="34" charset="0"/>
                          <a:cs typeface="Arial" panose="020B0604020202020204" pitchFamily="34" charset="0"/>
                        </a:rPr>
                        <a:t>(“PearsonAccess Next Guidance” drop-down) </a:t>
                      </a:r>
                    </a:p>
                  </a:txBody>
                  <a:tcPr/>
                </a:tc>
                <a:extLst>
                  <a:ext uri="{0D108BD9-81ED-4DB2-BD59-A6C34878D82A}">
                    <a16:rowId xmlns:a16="http://schemas.microsoft.com/office/drawing/2014/main" val="2300032679"/>
                  </a:ext>
                </a:extLst>
              </a:tr>
              <a:tr h="370840">
                <a:tc>
                  <a:txBody>
                    <a:bodyPr/>
                    <a:lstStyle/>
                    <a:p>
                      <a:pPr marL="0" indent="0">
                        <a:buFont typeface="Arial" panose="020B0604020202020204" pitchFamily="34" charset="0"/>
                        <a:buNone/>
                      </a:pPr>
                      <a:r>
                        <a:rPr lang="en-US" sz="2000" i="0">
                          <a:solidFill>
                            <a:srgbClr val="000000"/>
                          </a:solidFill>
                          <a:latin typeface="Arial" panose="020B0604020202020204" pitchFamily="34" charset="0"/>
                          <a:cs typeface="Arial" panose="020B0604020202020204" pitchFamily="34" charset="0"/>
                        </a:rPr>
                        <a:t>Enrollment Transfer Guide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hlinkClick r:id="rId2"/>
                        </a:rPr>
                        <a:t>mcas.pearsonsupport.com/manuals</a:t>
                      </a:r>
                      <a:r>
                        <a:rPr lang="en-US" sz="2000">
                          <a:latin typeface="Arial" panose="020B0604020202020204" pitchFamily="34" charset="0"/>
                          <a:cs typeface="Arial" panose="020B0604020202020204" pitchFamily="34" charset="0"/>
                        </a:rPr>
                        <a:t> </a:t>
                      </a:r>
                      <a:br>
                        <a:rPr lang="en-US" sz="2000">
                          <a:latin typeface="Arial" panose="020B0604020202020204" pitchFamily="34" charset="0"/>
                          <a:cs typeface="Arial" panose="020B0604020202020204" pitchFamily="34" charset="0"/>
                        </a:rPr>
                      </a:br>
                      <a:r>
                        <a:rPr lang="en-US" sz="1800">
                          <a:solidFill>
                            <a:srgbClr val="000000"/>
                          </a:solidFill>
                          <a:latin typeface="Arial" panose="020B0604020202020204" pitchFamily="34" charset="0"/>
                          <a:cs typeface="Arial" panose="020B0604020202020204" pitchFamily="34" charset="0"/>
                        </a:rPr>
                        <a:t>(“</a:t>
                      </a:r>
                      <a:r>
                        <a:rPr lang="en-US" sz="1800" err="1">
                          <a:solidFill>
                            <a:srgbClr val="000000"/>
                          </a:solidFill>
                          <a:latin typeface="Arial" panose="020B0604020202020204" pitchFamily="34" charset="0"/>
                          <a:cs typeface="Arial" panose="020B0604020202020204" pitchFamily="34" charset="0"/>
                        </a:rPr>
                        <a:t>PearsonAccess</a:t>
                      </a:r>
                      <a:r>
                        <a:rPr lang="en-US" sz="1800">
                          <a:solidFill>
                            <a:srgbClr val="000000"/>
                          </a:solidFill>
                          <a:latin typeface="Arial" panose="020B0604020202020204" pitchFamily="34" charset="0"/>
                          <a:cs typeface="Arial" panose="020B0604020202020204" pitchFamily="34" charset="0"/>
                        </a:rPr>
                        <a:t> Next Guidance” drop-down)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413143"/>
                  </a:ext>
                </a:extLst>
              </a:tr>
              <a:tr h="370840">
                <a:tc>
                  <a:txBody>
                    <a:bodyPr/>
                    <a:lstStyle/>
                    <a:p>
                      <a:r>
                        <a:rPr lang="en-US" sz="2000" i="0">
                          <a:solidFill>
                            <a:srgbClr val="000000"/>
                          </a:solidFill>
                          <a:latin typeface="Arial" panose="020B0604020202020204" pitchFamily="34" charset="0"/>
                          <a:cs typeface="Arial" panose="020B0604020202020204" pitchFamily="34" charset="0"/>
                        </a:rPr>
                        <a:t>Online training modules and previously recorded trainings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Arial" panose="020B0604020202020204" pitchFamily="34" charset="0"/>
                          <a:cs typeface="Arial" panose="020B0604020202020204" pitchFamily="34" charset="0"/>
                          <a:hlinkClick r:id="rId3"/>
                        </a:rPr>
                        <a:t>mcas.pearsonsupport.com/training</a:t>
                      </a:r>
                      <a:r>
                        <a:rPr lang="en-US" sz="20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9091066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Arial" panose="020B0604020202020204" pitchFamily="34" charset="0"/>
                          <a:cs typeface="Arial" panose="020B0604020202020204" pitchFamily="34" charset="0"/>
                        </a:rPr>
                        <a:t>Accessibility and accommodations guidance and link to modules and recording of a live session</a:t>
                      </a:r>
                    </a:p>
                  </a:txBody>
                  <a:tcPr/>
                </a:tc>
                <a:tc>
                  <a:txBody>
                    <a:bodyPr/>
                    <a:lstStyle/>
                    <a:p>
                      <a:r>
                        <a:rPr lang="en-US" sz="2000">
                          <a:latin typeface="Arial" panose="020B0604020202020204" pitchFamily="34" charset="0"/>
                          <a:cs typeface="Arial" panose="020B0604020202020204" pitchFamily="34" charset="0"/>
                          <a:hlinkClick r:id="rId2"/>
                        </a:rPr>
                        <a:t>mcas.pearsonsupport.com/manuals</a:t>
                      </a:r>
                      <a:r>
                        <a:rPr lang="en-US" sz="2000">
                          <a:latin typeface="Arial" panose="020B0604020202020204" pitchFamily="34" charset="0"/>
                          <a:cs typeface="Arial" panose="020B0604020202020204" pitchFamily="34" charset="0"/>
                        </a:rPr>
                        <a:t> </a:t>
                      </a:r>
                      <a:r>
                        <a:rPr lang="en-US" sz="1800">
                          <a:solidFill>
                            <a:srgbClr val="000000"/>
                          </a:solidFill>
                          <a:latin typeface="Arial" panose="020B0604020202020204" pitchFamily="34" charset="0"/>
                          <a:cs typeface="Arial" panose="020B0604020202020204" pitchFamily="34" charset="0"/>
                        </a:rPr>
                        <a:t>(“Accessibility and Accommodations Guidance” drop-down)</a:t>
                      </a:r>
                    </a:p>
                  </a:txBody>
                  <a:tcPr/>
                </a:tc>
                <a:extLst>
                  <a:ext uri="{0D108BD9-81ED-4DB2-BD59-A6C34878D82A}">
                    <a16:rowId xmlns:a16="http://schemas.microsoft.com/office/drawing/2014/main" val="3460265250"/>
                  </a:ext>
                </a:extLst>
              </a:tr>
            </a:tbl>
          </a:graphicData>
        </a:graphic>
      </p:graphicFrame>
    </p:spTree>
    <p:extLst>
      <p:ext uri="{BB962C8B-B14F-4D97-AF65-F5344CB8AC3E}">
        <p14:creationId xmlns:p14="http://schemas.microsoft.com/office/powerpoint/2010/main" val="3622343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Civics Resources </a:t>
            </a:r>
          </a:p>
        </p:txBody>
      </p:sp>
      <p:graphicFrame>
        <p:nvGraphicFramePr>
          <p:cNvPr id="4" name="Table 4">
            <a:extLst>
              <a:ext uri="{FF2B5EF4-FFF2-40B4-BE49-F238E27FC236}">
                <a16:creationId xmlns:a16="http://schemas.microsoft.com/office/drawing/2014/main" id="{4348C532-20ED-E094-572F-20DCE962153B}"/>
              </a:ext>
            </a:extLst>
          </p:cNvPr>
          <p:cNvGraphicFramePr>
            <a:graphicFrameLocks noGrp="1"/>
          </p:cNvGraphicFramePr>
          <p:nvPr>
            <p:extLst>
              <p:ext uri="{D42A27DB-BD31-4B8C-83A1-F6EECF244321}">
                <p14:modId xmlns:p14="http://schemas.microsoft.com/office/powerpoint/2010/main" val="1879000582"/>
              </p:ext>
            </p:extLst>
          </p:nvPr>
        </p:nvGraphicFramePr>
        <p:xfrm>
          <a:off x="277090" y="1145638"/>
          <a:ext cx="11573165" cy="5559962"/>
        </p:xfrm>
        <a:graphic>
          <a:graphicData uri="http://schemas.openxmlformats.org/drawingml/2006/table">
            <a:tbl>
              <a:tblPr firstRow="1" bandRow="1">
                <a:tableStyleId>{5C22544A-7EE6-4342-B048-85BDC9FD1C3A}</a:tableStyleId>
              </a:tblPr>
              <a:tblGrid>
                <a:gridCol w="4694724">
                  <a:extLst>
                    <a:ext uri="{9D8B030D-6E8A-4147-A177-3AD203B41FA5}">
                      <a16:colId xmlns:a16="http://schemas.microsoft.com/office/drawing/2014/main" val="2631861161"/>
                    </a:ext>
                  </a:extLst>
                </a:gridCol>
                <a:gridCol w="6878441">
                  <a:extLst>
                    <a:ext uri="{9D8B030D-6E8A-4147-A177-3AD203B41FA5}">
                      <a16:colId xmlns:a16="http://schemas.microsoft.com/office/drawing/2014/main" val="97438310"/>
                    </a:ext>
                  </a:extLst>
                </a:gridCol>
              </a:tblGrid>
              <a:tr h="782819">
                <a:tc>
                  <a:txBody>
                    <a:bodyPr/>
                    <a:lstStyle/>
                    <a:p>
                      <a:r>
                        <a:rPr lang="en-US" sz="3200">
                          <a:latin typeface="Arial"/>
                          <a:cs typeface="Arial"/>
                        </a:rPr>
                        <a:t>Resource</a:t>
                      </a:r>
                    </a:p>
                  </a:txBody>
                  <a:tcPr/>
                </a:tc>
                <a:tc>
                  <a:txBody>
                    <a:bodyPr/>
                    <a:lstStyle/>
                    <a:p>
                      <a:r>
                        <a:rPr lang="en-US" sz="3200">
                          <a:latin typeface="Arial"/>
                          <a:cs typeface="Arial"/>
                        </a:rPr>
                        <a:t>Description </a:t>
                      </a:r>
                      <a:endParaRPr lang="en-US"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73782759"/>
                  </a:ext>
                </a:extLst>
              </a:tr>
              <a:tr h="1027613">
                <a:tc>
                  <a:txBody>
                    <a:bodyPr/>
                    <a:lstStyle/>
                    <a:p>
                      <a:pPr lvl="0">
                        <a:buNone/>
                      </a:pPr>
                      <a:r>
                        <a:rPr lang="en-US" sz="2000" b="1" i="0" u="none" strike="noStrike" noProof="0">
                          <a:latin typeface="Arial"/>
                          <a:hlinkClick r:id="rId3"/>
                        </a:rPr>
                        <a:t>Civics Field Test Administration Resources</a:t>
                      </a:r>
                      <a:endParaRPr lang="en-US">
                        <a:latin typeface="Arial"/>
                      </a:endParaRPr>
                    </a:p>
                  </a:txBody>
                  <a:tcPr/>
                </a:tc>
                <a:tc>
                  <a:txBody>
                    <a:bodyPr/>
                    <a:lstStyle/>
                    <a:p>
                      <a:pPr lvl="0">
                        <a:buNone/>
                      </a:pPr>
                      <a:r>
                        <a:rPr lang="en-US" sz="2000" b="0" i="0" u="none" strike="noStrike" noProof="0">
                          <a:latin typeface="Arial"/>
                        </a:rPr>
                        <a:t>Resources for administering the 2024 Civics Field Test (e.g., administration manuals, test schedule, topic assignments)</a:t>
                      </a:r>
                      <a:endParaRPr lang="en-US">
                        <a:latin typeface="Arial"/>
                      </a:endParaRPr>
                    </a:p>
                  </a:txBody>
                  <a:tcPr/>
                </a:tc>
                <a:extLst>
                  <a:ext uri="{0D108BD9-81ED-4DB2-BD59-A6C34878D82A}">
                    <a16:rowId xmlns:a16="http://schemas.microsoft.com/office/drawing/2014/main" val="2466175680"/>
                  </a:ext>
                </a:extLst>
              </a:tr>
              <a:tr h="600089">
                <a:tc>
                  <a:txBody>
                    <a:bodyPr/>
                    <a:lstStyle/>
                    <a:p>
                      <a:r>
                        <a:rPr lang="en-US" sz="2000" b="1">
                          <a:latin typeface="Arial"/>
                          <a:cs typeface="Arial"/>
                          <a:hlinkClick r:id="rId4"/>
                        </a:rPr>
                        <a:t>Practice tests</a:t>
                      </a:r>
                      <a:endParaRPr lang="en-US" sz="2000" b="1">
                        <a:latin typeface="Arial"/>
                        <a:cs typeface="Arial"/>
                      </a:endParaRPr>
                    </a:p>
                  </a:txBody>
                  <a:tcPr/>
                </a:tc>
                <a:tc>
                  <a:txBody>
                    <a:bodyPr/>
                    <a:lstStyle/>
                    <a:p>
                      <a:r>
                        <a:rPr lang="en-US" sz="2000">
                          <a:latin typeface="Arial"/>
                          <a:cs typeface="Arial"/>
                        </a:rPr>
                        <a:t>State-level performance task and EOC test questions</a:t>
                      </a:r>
                    </a:p>
                  </a:txBody>
                  <a:tcPr/>
                </a:tc>
                <a:extLst>
                  <a:ext uri="{0D108BD9-81ED-4DB2-BD59-A6C34878D82A}">
                    <a16:rowId xmlns:a16="http://schemas.microsoft.com/office/drawing/2014/main" val="134783133"/>
                  </a:ext>
                </a:extLst>
              </a:tr>
              <a:tr h="404817">
                <a:tc>
                  <a:txBody>
                    <a:bodyPr/>
                    <a:lstStyle/>
                    <a:p>
                      <a:r>
                        <a:rPr lang="en-US" sz="2000" b="1">
                          <a:latin typeface="Arial"/>
                          <a:cs typeface="Arial"/>
                          <a:hlinkClick r:id="rId5"/>
                        </a:rPr>
                        <a:t>Released items</a:t>
                      </a:r>
                      <a:endParaRPr lang="en-US" sz="2000" b="1">
                        <a:latin typeface="Arial"/>
                        <a:cs typeface="Arial"/>
                      </a:endParaRPr>
                    </a:p>
                  </a:txBody>
                  <a:tcPr/>
                </a:tc>
                <a:tc>
                  <a:txBody>
                    <a:bodyPr/>
                    <a:lstStyle/>
                    <a:p>
                      <a:r>
                        <a:rPr lang="en-US" sz="2000">
                          <a:latin typeface="Arial"/>
                          <a:cs typeface="Arial"/>
                        </a:rPr>
                        <a:t>Items from the 2023 Civics pilot</a:t>
                      </a:r>
                    </a:p>
                  </a:txBody>
                  <a:tcPr/>
                </a:tc>
                <a:extLst>
                  <a:ext uri="{0D108BD9-81ED-4DB2-BD59-A6C34878D82A}">
                    <a16:rowId xmlns:a16="http://schemas.microsoft.com/office/drawing/2014/main" val="1173034645"/>
                  </a:ext>
                </a:extLst>
              </a:tr>
              <a:tr h="1961805">
                <a:tc>
                  <a:txBody>
                    <a:bodyPr/>
                    <a:lstStyle/>
                    <a:p>
                      <a:r>
                        <a:rPr lang="en-US" sz="2000" b="1">
                          <a:latin typeface="Arial"/>
                          <a:cs typeface="Arial"/>
                          <a:hlinkClick r:id="rId6"/>
                        </a:rPr>
                        <a:t>Grade 8 Civics Expectations and Clarification Document for Assessment</a:t>
                      </a:r>
                      <a:endParaRPr lang="en-US" sz="2000" b="1">
                        <a:latin typeface="Arial"/>
                        <a:cs typeface="Arial"/>
                      </a:endParaRPr>
                    </a:p>
                  </a:txBody>
                  <a:tcPr/>
                </a:tc>
                <a:tc>
                  <a:txBody>
                    <a:bodyPr/>
                    <a:lstStyle/>
                    <a:p>
                      <a:pPr marL="457200" indent="-457200">
                        <a:buFont typeface="Arial" panose="020B0604020202020204" pitchFamily="34" charset="0"/>
                        <a:buChar char="•"/>
                      </a:pPr>
                      <a:r>
                        <a:rPr lang="en-US" sz="2000">
                          <a:latin typeface="Arial"/>
                          <a:cs typeface="Arial"/>
                        </a:rPr>
                        <a:t>Developed by DESE’s Office of Student Assessment Services in collaboration with the Center for Instructional Support (CIS)</a:t>
                      </a:r>
                    </a:p>
                    <a:p>
                      <a:pPr marL="457200" indent="-457200">
                        <a:buFont typeface="Arial" panose="020B0604020202020204" pitchFamily="34" charset="0"/>
                        <a:buChar char="•"/>
                      </a:pPr>
                      <a:r>
                        <a:rPr lang="en-US" sz="2000">
                          <a:latin typeface="Arial"/>
                          <a:cs typeface="Arial"/>
                        </a:rPr>
                        <a:t>Provides additional guidance for learning and assessment expectations of the grade 8 Civics standards</a:t>
                      </a:r>
                    </a:p>
                  </a:txBody>
                  <a:tcPr/>
                </a:tc>
                <a:extLst>
                  <a:ext uri="{0D108BD9-81ED-4DB2-BD59-A6C34878D82A}">
                    <a16:rowId xmlns:a16="http://schemas.microsoft.com/office/drawing/2014/main" val="3284959362"/>
                  </a:ext>
                </a:extLst>
              </a:tr>
              <a:tr h="782819">
                <a:tc>
                  <a:txBody>
                    <a:bodyPr/>
                    <a:lstStyle/>
                    <a:p>
                      <a:r>
                        <a:rPr lang="en-US" sz="2000" b="1">
                          <a:latin typeface="Arial"/>
                          <a:cs typeface="Arial"/>
                          <a:hlinkClick r:id="rId7"/>
                        </a:rPr>
                        <a:t>Local-level classroom performance task materials for each Civics topic </a:t>
                      </a:r>
                      <a:endParaRPr lang="en-US" sz="2000" b="1">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a:cs typeface="Arial"/>
                        </a:rPr>
                        <a:t>Includes performance task, teacher instructions and scoring guides, and presentation slides</a:t>
                      </a:r>
                    </a:p>
                  </a:txBody>
                  <a:tcPr/>
                </a:tc>
                <a:extLst>
                  <a:ext uri="{0D108BD9-81ED-4DB2-BD59-A6C34878D82A}">
                    <a16:rowId xmlns:a16="http://schemas.microsoft.com/office/drawing/2014/main" val="1253406008"/>
                  </a:ext>
                </a:extLst>
              </a:tr>
            </a:tbl>
          </a:graphicData>
        </a:graphic>
      </p:graphicFrame>
    </p:spTree>
    <p:extLst>
      <p:ext uri="{BB962C8B-B14F-4D97-AF65-F5344CB8AC3E}">
        <p14:creationId xmlns:p14="http://schemas.microsoft.com/office/powerpoint/2010/main" val="2208404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677995" y="1403350"/>
            <a:ext cx="10514013" cy="4051300"/>
          </a:xfrm>
        </p:spPr>
        <p:txBody>
          <a:bodyPr/>
          <a:lstStyle/>
          <a:p>
            <a:pPr>
              <a:buClr>
                <a:srgbClr val="010203"/>
              </a:buClr>
            </a:pPr>
            <a:r>
              <a:rPr lang="en-US" altLang="en-US" b="1">
                <a:latin typeface="Arial" panose="020B0604020202020204" pitchFamily="34" charset="0"/>
                <a:cs typeface="Arial" panose="020B0604020202020204" pitchFamily="34" charset="0"/>
              </a:rPr>
              <a:t>Today: </a:t>
            </a:r>
            <a:r>
              <a:rPr lang="en-US" altLang="en-US">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Email your input to </a:t>
            </a:r>
            <a:r>
              <a:rPr lang="en-US" altLang="en-US">
                <a:latin typeface="Arial" panose="020B0604020202020204" pitchFamily="34" charset="0"/>
                <a:cs typeface="Arial" panose="020B0604020202020204" pitchFamily="34" charset="0"/>
                <a:hlinkClick r:id="rId2"/>
              </a:rPr>
              <a:t>mcas@mass.gov</a:t>
            </a:r>
            <a:r>
              <a:rPr lang="en-US" altLang="en-US">
                <a:latin typeface="Arial" panose="020B0604020202020204" pitchFamily="34" charset="0"/>
                <a:cs typeface="Arial" panose="020B0604020202020204" pitchFamily="34" charset="0"/>
              </a:rPr>
              <a:t> if you have problems accessing or completing the form.</a:t>
            </a:r>
          </a:p>
          <a:p>
            <a:pPr>
              <a:buClr>
                <a:srgbClr val="010203"/>
              </a:buClr>
            </a:pPr>
            <a:r>
              <a:rPr lang="en-US" altLang="en-US" b="1">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latin typeface="Arial" panose="020B0604020202020204" pitchFamily="34" charset="0"/>
                <a:cs typeface="Arial" panose="020B0604020202020204" pitchFamily="34" charset="0"/>
              </a:rPr>
              <a:t>Recording will be available </a:t>
            </a:r>
          </a:p>
        </p:txBody>
      </p:sp>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latin typeface="Arial" panose="020B0604020202020204" pitchFamily="34" charset="0"/>
                <a:cs typeface="Arial" panose="020B0604020202020204" pitchFamily="34" charset="0"/>
              </a:rPr>
              <a:t>Next Steps</a:t>
            </a:r>
            <a:endParaRPr lang="en-US" sz="3999">
              <a:solidFill>
                <a:srgbClr val="3647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942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180013" cy="4022725"/>
          </a:xfrm>
        </p:spPr>
        <p:txBody>
          <a:bodyPr>
            <a:normAutofit/>
          </a:bodyPr>
          <a:lstStyle/>
          <a:p>
            <a:pPr>
              <a:buClr>
                <a:srgbClr val="010203"/>
              </a:buClr>
            </a:pPr>
            <a:r>
              <a:rPr lang="en-US">
                <a:latin typeface="Arial" panose="020B0604020202020204" pitchFamily="34" charset="0"/>
                <a:cs typeface="Arial" panose="020B0604020202020204" pitchFamily="34" charset="0"/>
              </a:rPr>
              <a:t>Questions on logistics and technology (e.g., </a:t>
            </a:r>
            <a:r>
              <a:rPr lang="en-US" err="1">
                <a:latin typeface="Arial" panose="020B0604020202020204" pitchFamily="34" charset="0"/>
                <a:cs typeface="Arial" panose="020B0604020202020204" pitchFamily="34" charset="0"/>
              </a:rPr>
              <a:t>PearsonAccess</a:t>
            </a:r>
            <a:r>
              <a:rPr lang="en-US">
                <a:latin typeface="Arial" panose="020B0604020202020204" pitchFamily="34" charset="0"/>
                <a:cs typeface="Arial" panose="020B0604020202020204" pitchFamily="34" charset="0"/>
              </a:rPr>
              <a:t> Next, SR/PNP, TestNav)</a:t>
            </a:r>
            <a:br>
              <a:rPr lang="en-US">
                <a:latin typeface="Arial" panose="020B0604020202020204" pitchFamily="34" charset="0"/>
                <a:cs typeface="Arial" panose="020B0604020202020204" pitchFamily="34" charset="0"/>
              </a:rPr>
            </a:br>
            <a:endParaRPr lang="en-US" sz="120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2"/>
              </a:rPr>
              <a:t>mcas.pearsonsupport.com</a:t>
            </a:r>
            <a:r>
              <a:rPr lang="en-US">
                <a:latin typeface="Arial" panose="020B0604020202020204" pitchFamily="34" charset="0"/>
                <a:cs typeface="Arial" panose="020B0604020202020204" pitchFamily="34" charset="0"/>
              </a:rPr>
              <a:t> </a:t>
            </a: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Email: </a:t>
            </a:r>
            <a:r>
              <a:rPr lang="en-US" sz="2299">
                <a:latin typeface="Arial" panose="020B0604020202020204" pitchFamily="34" charset="0"/>
                <a:cs typeface="Arial" panose="020B0604020202020204" pitchFamily="34" charset="0"/>
                <a:hlinkClick r:id="rId3"/>
              </a:rPr>
              <a:t>mcas@cognia.org</a:t>
            </a:r>
            <a:endParaRPr lang="en-US" sz="2299">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800-737-5103</a:t>
            </a:r>
          </a:p>
          <a:p>
            <a:pPr marL="852589" lvl="1" indent="-457200">
              <a:buClr>
                <a:srgbClr val="010203"/>
              </a:buClr>
              <a:buFont typeface="Arial" panose="020B0604020202020204" pitchFamily="34" charset="0"/>
              <a:buChar char="•"/>
            </a:pPr>
            <a:r>
              <a:rPr lang="en-US">
                <a:latin typeface="Arial" panose="020B0604020202020204" pitchFamily="34" charset="0"/>
                <a:cs typeface="Arial" panose="020B0604020202020204" pitchFamily="34" charset="0"/>
                <a:hlinkClick r:id="rId4"/>
              </a:rPr>
              <a:t>Schedule Technology Support Call.</a:t>
            </a:r>
            <a:endParaRPr lang="en-US">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78627" y="2134840"/>
            <a:ext cx="5183187" cy="3327400"/>
          </a:xfrm>
        </p:spPr>
        <p:txBody>
          <a:bodyPr/>
          <a:lstStyle/>
          <a:p>
            <a:pPr>
              <a:buClr>
                <a:srgbClr val="010203"/>
              </a:buClr>
            </a:pPr>
            <a:r>
              <a:rPr lang="en-US">
                <a:latin typeface="Arial" panose="020B0604020202020204" pitchFamily="34" charset="0"/>
                <a:cs typeface="Arial" panose="020B0604020202020204" pitchFamily="34" charset="0"/>
              </a:rPr>
              <a:t>Policy questions (e.g., student participation, accommodations, “I have a student who…”) </a:t>
            </a:r>
            <a:br>
              <a:rPr lang="en-US">
                <a:latin typeface="Arial" panose="020B0604020202020204" pitchFamily="34" charset="0"/>
                <a:cs typeface="Arial" panose="020B0604020202020204" pitchFamily="34" charset="0"/>
              </a:rPr>
            </a:br>
            <a:endParaRPr lang="en-US" sz="120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Web: </a:t>
            </a:r>
            <a:r>
              <a:rPr lang="en-US">
                <a:latin typeface="Arial" panose="020B0604020202020204" pitchFamily="34" charset="0"/>
                <a:cs typeface="Arial" panose="020B0604020202020204" pitchFamily="34" charset="0"/>
                <a:hlinkClick r:id="rId5"/>
              </a:rPr>
              <a:t>www.doe.mass.edu/mcas</a:t>
            </a:r>
            <a:r>
              <a:rPr lang="en-US">
                <a:latin typeface="Arial" panose="020B0604020202020204" pitchFamily="34" charset="0"/>
                <a:cs typeface="Arial" panose="020B0604020202020204" pitchFamily="34" charset="0"/>
              </a:rPr>
              <a:t> </a:t>
            </a:r>
            <a:endParaRPr lang="en-US" sz="2199">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Email: </a:t>
            </a:r>
            <a:r>
              <a:rPr lang="en-US">
                <a:latin typeface="Arial" panose="020B0604020202020204" pitchFamily="34" charset="0"/>
                <a:cs typeface="Arial" panose="020B0604020202020204" pitchFamily="34" charset="0"/>
                <a:hlinkClick r:id="rId6"/>
              </a:rPr>
              <a:t>mcas@mass.gov</a:t>
            </a:r>
            <a:r>
              <a:rPr lang="en-US">
                <a:latin typeface="Arial" panose="020B0604020202020204" pitchFamily="34" charset="0"/>
                <a:cs typeface="Arial" panose="020B0604020202020204" pitchFamily="34" charset="0"/>
              </a:rPr>
              <a:t> </a:t>
            </a:r>
          </a:p>
          <a:p>
            <a:pPr marL="852589" lvl="1" indent="-457200">
              <a:buClr>
                <a:srgbClr val="010203"/>
              </a:buClr>
              <a:buFont typeface="Arial" panose="020B0604020202020204" pitchFamily="34" charset="0"/>
              <a:buChar char="•"/>
            </a:pPr>
            <a:r>
              <a:rPr lang="en-US" b="1">
                <a:latin typeface="Arial" panose="020B0604020202020204" pitchFamily="34" charset="0"/>
                <a:cs typeface="Arial" panose="020B0604020202020204" pitchFamily="34" charset="0"/>
              </a:rPr>
              <a:t>Phone: </a:t>
            </a:r>
            <a:r>
              <a:rPr lang="en-US">
                <a:latin typeface="Arial" panose="020B0604020202020204" pitchFamily="34" charset="0"/>
                <a:cs typeface="Arial" panose="020B0604020202020204" pitchFamily="34" charset="0"/>
              </a:rPr>
              <a:t>781-338-3625</a:t>
            </a:r>
          </a:p>
        </p:txBody>
      </p:sp>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latin typeface="Arial" panose="020B0604020202020204" pitchFamily="34" charset="0"/>
                <a:cs typeface="Arial" panose="020B0604020202020204" pitchFamily="34" charset="0"/>
              </a:rPr>
              <a:t>Email and Phone Support </a:t>
            </a:r>
          </a:p>
        </p:txBody>
      </p:sp>
    </p:spTree>
    <p:extLst>
      <p:ext uri="{BB962C8B-B14F-4D97-AF65-F5344CB8AC3E}">
        <p14:creationId xmlns:p14="http://schemas.microsoft.com/office/powerpoint/2010/main" val="3944713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a:bodyPr>
          <a:lstStyle/>
          <a:p>
            <a:pPr marL="514196" indent="-514196">
              <a:buAutoNum type="arabicPeriod"/>
            </a:pPr>
            <a:r>
              <a:rPr lang="en-US"/>
              <a:t>Civics Field Test Overview</a:t>
            </a:r>
          </a:p>
          <a:p>
            <a:pPr marL="514196" indent="-514196">
              <a:buAutoNum type="arabicPeriod"/>
            </a:pPr>
            <a:r>
              <a:rPr lang="en-US"/>
              <a:t>Civics Field Test SR/PNP</a:t>
            </a:r>
          </a:p>
          <a:p>
            <a:pPr marL="514196" indent="-514196">
              <a:buAutoNum type="arabicPeriod"/>
            </a:pPr>
            <a:r>
              <a:rPr lang="en-US"/>
              <a:t>Civics End-of-Course (EOC) Field Test Administration</a:t>
            </a:r>
          </a:p>
          <a:p>
            <a:pPr marL="514196" indent="-514196">
              <a:buAutoNum type="arabicPeriod"/>
            </a:pPr>
            <a:r>
              <a:rPr lang="en-US"/>
              <a:t>Civics Field Test Accommodations</a:t>
            </a:r>
          </a:p>
          <a:p>
            <a:pPr marL="514196" indent="-514196">
              <a:buAutoNum type="arabicPeriod"/>
            </a:pPr>
            <a:r>
              <a:rPr lang="en-US"/>
              <a:t>Resources, Support, and Next Steps</a:t>
            </a:r>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2462" y="959035"/>
            <a:ext cx="10512862" cy="1093401"/>
          </a:xfrm>
        </p:spPr>
        <p:txBody>
          <a:bodyPr>
            <a:normAutofit/>
          </a:bodyPr>
          <a:lstStyle/>
          <a:p>
            <a:pPr algn="ctr"/>
            <a:r>
              <a:rPr lang="en-US" sz="5398" b="1">
                <a:latin typeface="Arial" panose="020B0604020202020204" pitchFamily="34" charset="0"/>
                <a:cs typeface="Arial" panose="020B0604020202020204" pitchFamily="34" charset="0"/>
              </a:rPr>
              <a:t>THANK YOU</a:t>
            </a:r>
          </a:p>
        </p:txBody>
      </p:sp>
      <p:pic>
        <p:nvPicPr>
          <p:cNvPr id="15" name="Graphic 14" descr="Building outline">
            <a:extLst>
              <a:ext uri="{FF2B5EF4-FFF2-40B4-BE49-F238E27FC236}">
                <a16:creationId xmlns:a16="http://schemas.microsoft.com/office/drawing/2014/main" id="{52358C72-268A-4136-8497-230A4AC0E8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7090" y="3628500"/>
            <a:ext cx="544732" cy="544732"/>
          </a:xfrm>
          <a:prstGeom prst="rect">
            <a:avLst/>
          </a:prstGeom>
        </p:spPr>
      </p:pic>
      <p:pic>
        <p:nvPicPr>
          <p:cNvPr id="11" name="Graphic 10" descr="Receiver with solid fill">
            <a:extLst>
              <a:ext uri="{FF2B5EF4-FFF2-40B4-BE49-F238E27FC236}">
                <a16:creationId xmlns:a16="http://schemas.microsoft.com/office/drawing/2014/main" id="{50CF37C7-7697-49B2-8F01-E2F7AB7B2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61040" y="2971920"/>
            <a:ext cx="457081" cy="457081"/>
          </a:xfrm>
          <a:prstGeom prst="rect">
            <a:avLst/>
          </a:prstGeom>
        </p:spPr>
      </p:pic>
      <p:pic>
        <p:nvPicPr>
          <p:cNvPr id="12" name="Graphic 11" descr="Email with solid fill">
            <a:extLst>
              <a:ext uri="{FF2B5EF4-FFF2-40B4-BE49-F238E27FC236}">
                <a16:creationId xmlns:a16="http://schemas.microsoft.com/office/drawing/2014/main" id="{A09C4642-67BC-4D06-A3AD-DFA1158F15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0601" y="2874680"/>
            <a:ext cx="540693" cy="540693"/>
          </a:xfrm>
          <a:prstGeom prst="rect">
            <a:avLst/>
          </a:prstGeom>
        </p:spPr>
      </p:pic>
      <p:pic>
        <p:nvPicPr>
          <p:cNvPr id="70" name="Graphic 69" descr="Work from home Wi-Fi with solid fill">
            <a:extLst>
              <a:ext uri="{FF2B5EF4-FFF2-40B4-BE49-F238E27FC236}">
                <a16:creationId xmlns:a16="http://schemas.microsoft.com/office/drawing/2014/main" id="{A0F0B6FE-BDBA-4605-BD46-20A654F1A4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17215" y="3658951"/>
            <a:ext cx="544731" cy="544731"/>
          </a:xfrm>
          <a:prstGeom prst="rect">
            <a:avLst/>
          </a:prstGeom>
        </p:spPr>
      </p:pic>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5519" y="1977119"/>
            <a:ext cx="12188825" cy="399946"/>
          </a:xfrm>
          <a:prstGeom prst="rect">
            <a:avLst/>
          </a:prstGeom>
          <a:noFill/>
          <a:ln w="9525">
            <a:noFill/>
            <a:miter lim="800000"/>
            <a:headEnd/>
            <a:tailEnd/>
          </a:ln>
        </p:spPr>
        <p:txBody>
          <a:bodyPr>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1"/>
              </a:rPr>
              <a:t>mcas@mass.gov</a:t>
            </a:r>
            <a:r>
              <a:rPr lang="en-US" sz="1999">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508542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2"/>
              </a:rPr>
              <a:t>www.doe.mass.edu/mcas</a:t>
            </a:r>
            <a:r>
              <a:rPr lang="en-US" sz="1999">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609240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209144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a:t>1</a:t>
            </a:r>
            <a:r>
              <a:rPr lang="en-US">
                <a:latin typeface="Arial" panose="020B0604020202020204" pitchFamily="34" charset="0"/>
                <a:cs typeface="Arial" panose="020B0604020202020204" pitchFamily="34" charset="0"/>
              </a:rPr>
              <a:t>. Civics Field Test Overview </a:t>
            </a:r>
          </a:p>
        </p:txBody>
      </p:sp>
    </p:spTree>
    <p:extLst>
      <p:ext uri="{BB962C8B-B14F-4D97-AF65-F5344CB8AC3E}">
        <p14:creationId xmlns:p14="http://schemas.microsoft.com/office/powerpoint/2010/main" val="306615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Resources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1459070" cy="4746609"/>
          </a:xfrm>
        </p:spPr>
        <p:txBody>
          <a:bodyPr>
            <a:normAutofit/>
          </a:bodyPr>
          <a:lstStyle/>
          <a:p>
            <a:pPr marL="514196" indent="-514196">
              <a:buFont typeface="Arial" panose="020B0604020202020204" pitchFamily="34" charset="0"/>
              <a:buChar char="•"/>
            </a:pPr>
            <a:r>
              <a:rPr lang="en-US" sz="3200" dirty="0">
                <a:hlinkClick r:id="rId2"/>
              </a:rPr>
              <a:t>DESE webpage for Spring 2024 MCAS Grade 8 Civics Field Test</a:t>
            </a:r>
            <a:endParaRPr lang="en-US" sz="3200" dirty="0"/>
          </a:p>
          <a:p>
            <a:pPr marL="971396" lvl="1" indent="-514196">
              <a:buFont typeface="Arial" panose="020B0604020202020204" pitchFamily="34" charset="0"/>
              <a:buChar char="•"/>
            </a:pPr>
            <a:r>
              <a:rPr lang="en-US" sz="2400" dirty="0">
                <a:solidFill>
                  <a:schemeClr val="tx1"/>
                </a:solidFill>
              </a:rPr>
              <a:t>Resources including the list of topic assignments, participation guidance, and a sample letter to parents/guardians in English and Spanish</a:t>
            </a:r>
          </a:p>
          <a:p>
            <a:pPr marL="971396" lvl="1" indent="-514196">
              <a:buFont typeface="Arial" panose="020B0604020202020204" pitchFamily="34" charset="0"/>
              <a:buChar char="•"/>
            </a:pPr>
            <a:r>
              <a:rPr lang="en-US" sz="2400" dirty="0">
                <a:solidFill>
                  <a:schemeClr val="tx1"/>
                </a:solidFill>
              </a:rPr>
              <a:t>Manuals for the Civics Field Test </a:t>
            </a:r>
          </a:p>
          <a:p>
            <a:pPr marL="1428596" lvl="2" indent="-514196">
              <a:buFont typeface="Arial" panose="020B0604020202020204" pitchFamily="34" charset="0"/>
              <a:buChar char="•"/>
            </a:pPr>
            <a:r>
              <a:rPr lang="en-US" sz="2200" dirty="0">
                <a:solidFill>
                  <a:schemeClr val="tx1"/>
                </a:solidFill>
              </a:rPr>
              <a:t>Note: Paper copies of manuals are not being produced for the Civics Field Test.</a:t>
            </a:r>
          </a:p>
          <a:p>
            <a:pPr marL="514196" indent="-514196">
              <a:buFont typeface="Arial" panose="020B0604020202020204" pitchFamily="34" charset="0"/>
              <a:buChar char="•"/>
            </a:pPr>
            <a:r>
              <a:rPr lang="en-US" sz="3200" dirty="0">
                <a:hlinkClick r:id="rId3"/>
              </a:rPr>
              <a:t>Recordings of previous virtual trainings</a:t>
            </a:r>
            <a:r>
              <a:rPr lang="en-US" sz="3200" dirty="0"/>
              <a:t>:</a:t>
            </a:r>
          </a:p>
          <a:p>
            <a:pPr marL="971396" lvl="1" indent="-514196">
              <a:buClr>
                <a:srgbClr val="000000"/>
              </a:buClr>
              <a:buFont typeface="Arial" panose="020B0604020202020204" pitchFamily="34" charset="0"/>
              <a:buChar char="•"/>
            </a:pPr>
            <a:r>
              <a:rPr lang="en-US" sz="2400" dirty="0">
                <a:hlinkClick r:id="rId4"/>
              </a:rPr>
              <a:t>Informational Session on the Spring 2024 MCAS Civics Field Test – September 26, 2023</a:t>
            </a:r>
            <a:endParaRPr lang="en-US" sz="2400" dirty="0"/>
          </a:p>
          <a:p>
            <a:pPr marL="971396" lvl="1" indent="-514196">
              <a:buClr>
                <a:srgbClr val="000000"/>
              </a:buClr>
              <a:buFont typeface="Arial" panose="020B0604020202020204" pitchFamily="34" charset="0"/>
              <a:buChar char="•"/>
            </a:pPr>
            <a:r>
              <a:rPr lang="en-US" sz="2400" dirty="0">
                <a:hlinkClick r:id="rId5"/>
              </a:rPr>
              <a:t>MCAS Grade 8 Civics Virtual Informational and Training Session – November 9, 2023</a:t>
            </a:r>
            <a:endParaRPr lang="en-US" sz="2400" dirty="0"/>
          </a:p>
        </p:txBody>
      </p:sp>
    </p:spTree>
    <p:extLst>
      <p:ext uri="{BB962C8B-B14F-4D97-AF65-F5344CB8AC3E}">
        <p14:creationId xmlns:p14="http://schemas.microsoft.com/office/powerpoint/2010/main" val="3294945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2024 Civics Field Test Design </a:t>
            </a:r>
          </a:p>
        </p:txBody>
      </p:sp>
      <p:graphicFrame>
        <p:nvGraphicFramePr>
          <p:cNvPr id="4" name="Content Placeholder 4">
            <a:extLst>
              <a:ext uri="{FF2B5EF4-FFF2-40B4-BE49-F238E27FC236}">
                <a16:creationId xmlns:a16="http://schemas.microsoft.com/office/drawing/2014/main" id="{F88D9B64-672C-456B-900D-E902F949A1E3}"/>
              </a:ext>
            </a:extLst>
          </p:cNvPr>
          <p:cNvGraphicFramePr>
            <a:graphicFrameLocks/>
          </p:cNvGraphicFramePr>
          <p:nvPr/>
        </p:nvGraphicFramePr>
        <p:xfrm>
          <a:off x="487071" y="1530674"/>
          <a:ext cx="11217857" cy="3796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35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a:t>2024 Field Test: State-Level Performance Tasks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1218009" cy="4912946"/>
          </a:xfrm>
        </p:spPr>
        <p:txBody>
          <a:bodyPr vert="horz" lIns="91440" tIns="45720" rIns="91440" bIns="45720" rtlCol="0" anchor="t">
            <a:normAutofit fontScale="92500" lnSpcReduction="20000"/>
          </a:bodyPr>
          <a:lstStyle/>
          <a:p>
            <a:pPr marL="457200" indent="-457200">
              <a:buFont typeface="Arial" panose="020B0604020202020204" pitchFamily="34" charset="0"/>
              <a:buChar char="•"/>
            </a:pPr>
            <a:r>
              <a:rPr lang="en-US" sz="3200">
                <a:latin typeface="Arial"/>
                <a:cs typeface="Arial"/>
              </a:rPr>
              <a:t>Each student will take </a:t>
            </a:r>
            <a:r>
              <a:rPr lang="en-US" sz="3200" b="1">
                <a:latin typeface="Arial"/>
                <a:cs typeface="Arial"/>
              </a:rPr>
              <a:t>one state-level performance task.</a:t>
            </a:r>
          </a:p>
          <a:p>
            <a:pPr marL="914400" lvl="1" indent="-457200">
              <a:buFont typeface="Arial" panose="020B0604020202020204" pitchFamily="34" charset="0"/>
              <a:buChar char="•"/>
            </a:pPr>
            <a:r>
              <a:rPr lang="en-US" sz="2400">
                <a:solidFill>
                  <a:srgbClr val="000000"/>
                </a:solidFill>
                <a:latin typeface="Arial"/>
                <a:cs typeface="Arial"/>
              </a:rPr>
              <a:t>Estimated 45–50 minutes to complete a task</a:t>
            </a:r>
          </a:p>
          <a:p>
            <a:pPr marL="457200" indent="-457200">
              <a:buFont typeface="Arial" panose="020B0604020202020204" pitchFamily="34" charset="0"/>
              <a:buChar char="•"/>
            </a:pPr>
            <a:r>
              <a:rPr lang="en-US" sz="3200">
                <a:solidFill>
                  <a:srgbClr val="000000"/>
                </a:solidFill>
                <a:latin typeface="Arial"/>
                <a:cs typeface="Arial"/>
              </a:rPr>
              <a:t>Each task is based on one civics topic and consists of: </a:t>
            </a:r>
            <a:endParaRPr lang="en-US" sz="3200">
              <a:solidFill>
                <a:srgbClr val="000000"/>
              </a:solidFill>
            </a:endParaRPr>
          </a:p>
          <a:p>
            <a:pPr marL="914400" lvl="1" indent="-457200">
              <a:buFont typeface="Arial" panose="020B0604020202020204" pitchFamily="34" charset="0"/>
              <a:buChar char="•"/>
            </a:pPr>
            <a:r>
              <a:rPr lang="en-US" sz="2400">
                <a:solidFill>
                  <a:srgbClr val="000000"/>
                </a:solidFill>
                <a:latin typeface="Arial"/>
                <a:cs typeface="Arial"/>
              </a:rPr>
              <a:t>an initial 1-point selected-response question</a:t>
            </a:r>
          </a:p>
          <a:p>
            <a:pPr marL="914400" lvl="1" indent="-457200">
              <a:buFont typeface="Arial" panose="020B0604020202020204" pitchFamily="34" charset="0"/>
              <a:buChar char="•"/>
            </a:pPr>
            <a:r>
              <a:rPr lang="en-US" sz="2400">
                <a:solidFill>
                  <a:srgbClr val="000000"/>
                </a:solidFill>
                <a:latin typeface="Arial"/>
                <a:cs typeface="Arial"/>
              </a:rPr>
              <a:t>three sets of questions</a:t>
            </a:r>
          </a:p>
          <a:p>
            <a:pPr marL="914400" lvl="1" indent="-457200">
              <a:buFont typeface="Arial" panose="020B0604020202020204" pitchFamily="34" charset="0"/>
              <a:buChar char="•"/>
            </a:pPr>
            <a:r>
              <a:rPr lang="en-US" sz="2400">
                <a:solidFill>
                  <a:srgbClr val="000000"/>
                </a:solidFill>
                <a:latin typeface="Arial"/>
                <a:cs typeface="Arial"/>
              </a:rPr>
              <a:t>a final 4-point constructed-response question</a:t>
            </a:r>
          </a:p>
          <a:p>
            <a:pPr marL="457200" indent="-457200">
              <a:buFont typeface="Arial" panose="020B0604020202020204" pitchFamily="34" charset="0"/>
              <a:buChar char="•"/>
            </a:pPr>
            <a:r>
              <a:rPr lang="en-US" sz="3200">
                <a:solidFill>
                  <a:srgbClr val="000000"/>
                </a:solidFill>
                <a:latin typeface="Arial"/>
                <a:cs typeface="Arial"/>
              </a:rPr>
              <a:t>Question sets are based around sources and consist of:</a:t>
            </a:r>
          </a:p>
          <a:p>
            <a:pPr marL="914400" lvl="1" indent="-457200">
              <a:buFont typeface="Arial" panose="020B0604020202020204" pitchFamily="34" charset="0"/>
              <a:buChar char="•"/>
            </a:pPr>
            <a:r>
              <a:rPr lang="en-US" sz="2400">
                <a:solidFill>
                  <a:srgbClr val="000000"/>
                </a:solidFill>
                <a:latin typeface="Arial"/>
                <a:cs typeface="Arial"/>
              </a:rPr>
              <a:t>two 1-point selected-response questions</a:t>
            </a:r>
            <a:endParaRPr lang="en-US" sz="2400">
              <a:solidFill>
                <a:srgbClr val="000000"/>
              </a:solidFill>
            </a:endParaRPr>
          </a:p>
          <a:p>
            <a:pPr marL="914400" lvl="1" indent="-457200">
              <a:buFont typeface="Arial" panose="020B0604020202020204" pitchFamily="34" charset="0"/>
              <a:buChar char="•"/>
            </a:pPr>
            <a:r>
              <a:rPr lang="en-US" sz="2400">
                <a:solidFill>
                  <a:srgbClr val="000000"/>
                </a:solidFill>
                <a:latin typeface="Arial"/>
                <a:cs typeface="Arial"/>
              </a:rPr>
              <a:t>one 1-point constructed response question</a:t>
            </a:r>
          </a:p>
          <a:p>
            <a:pPr marL="457200" indent="-457200">
              <a:buFont typeface="Arial" panose="020B0604020202020204" pitchFamily="34" charset="0"/>
              <a:buChar char="•"/>
            </a:pPr>
            <a:r>
              <a:rPr lang="en-US" sz="3200">
                <a:latin typeface="Arial"/>
                <a:cs typeface="Arial"/>
                <a:hlinkClick r:id="rId3"/>
              </a:rPr>
              <a:t>List of topic assignments</a:t>
            </a:r>
          </a:p>
          <a:p>
            <a:pPr marL="457200" indent="-457200">
              <a:buFont typeface="Arial" panose="020B0604020202020204" pitchFamily="34" charset="0"/>
              <a:buChar char="•"/>
            </a:pPr>
            <a:r>
              <a:rPr lang="en-US" sz="3200" b="1">
                <a:latin typeface="Arial"/>
                <a:cs typeface="Arial"/>
              </a:rPr>
              <a:t>Optional </a:t>
            </a:r>
            <a:r>
              <a:rPr lang="en-US" sz="3200">
                <a:latin typeface="Arial"/>
                <a:cs typeface="Arial"/>
                <a:hlinkClick r:id="rId4"/>
              </a:rPr>
              <a:t>local-level classroom performance tasks</a:t>
            </a:r>
            <a:r>
              <a:rPr lang="en-US" sz="3200">
                <a:latin typeface="Arial"/>
                <a:cs typeface="Arial"/>
              </a:rPr>
              <a:t> are available to help students prepare for the state-level performance task</a:t>
            </a:r>
          </a:p>
          <a:p>
            <a:pPr marL="457200" indent="-457200">
              <a:buFont typeface="Arial" panose="020B0604020202020204" pitchFamily="34" charset="0"/>
              <a:buChar char="•"/>
            </a:pPr>
            <a:endParaRPr lang="en-US" sz="3200">
              <a:latin typeface="Arial"/>
              <a:cs typeface="Arial"/>
            </a:endParaRPr>
          </a:p>
        </p:txBody>
      </p:sp>
    </p:spTree>
    <p:extLst>
      <p:ext uri="{BB962C8B-B14F-4D97-AF65-F5344CB8AC3E}">
        <p14:creationId xmlns:p14="http://schemas.microsoft.com/office/powerpoint/2010/main" val="254629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Zalk, Jodie (DESE)</DisplayName>
        <AccountId>18</AccountId>
        <AccountType/>
      </UserInfo>
      <UserInfo>
        <DisplayName>Pelychaty, Robert (DESE)</DisplayName>
        <AccountId>38</AccountId>
        <AccountType/>
      </UserInfo>
      <UserInfo>
        <DisplayName>Cullen, Shannon (DESE)</DisplayName>
        <AccountId>17</AccountId>
        <AccountType/>
      </UserInfo>
      <UserInfo>
        <DisplayName>Ragsdale, David (DESE)</DisplayName>
        <AccountId>20</AccountId>
        <AccountType/>
      </UserInfo>
      <UserInfo>
        <DisplayName>Gleeson, Ann Marie (DESE)</DisplayName>
        <AccountId>94</AccountId>
        <AccountType/>
      </UserInfo>
      <UserInfo>
        <DisplayName>Kelley, R. Scott (DESE)</DisplayName>
        <AccountId>23</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www.w3.org/XML/1998/namespace"/>
    <ds:schemaRef ds:uri="http://purl.org/dc/elements/1.1/"/>
    <ds:schemaRef ds:uri="http://purl.org/dc/terms/"/>
    <ds:schemaRef ds:uri="e77133ba-eec1-4d51-86ef-7b6d23495175"/>
    <ds:schemaRef ds:uri="http://schemas.microsoft.com/office/2006/metadata/properties"/>
    <ds:schemaRef ds:uri="http://schemas.microsoft.com/office/infopath/2007/PartnerControls"/>
    <ds:schemaRef ds:uri="049449a1-970d-4061-91c8-87f7c4621d9d"/>
    <ds:schemaRef ds:uri="http://purl.org/dc/dcmitype/"/>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EC3E407-4236-44EE-85DA-5A50D3D3F340}"/>
</file>

<file path=docProps/app.xml><?xml version="1.0" encoding="utf-8"?>
<Properties xmlns="http://schemas.openxmlformats.org/officeDocument/2006/extended-properties" xmlns:vt="http://schemas.openxmlformats.org/officeDocument/2006/docPropsVTypes">
  <Template/>
  <TotalTime>14</TotalTime>
  <Words>3610</Words>
  <Application>Microsoft Office PowerPoint</Application>
  <PresentationFormat>Widescreen</PresentationFormat>
  <Paragraphs>333</Paragraphs>
  <Slides>50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Aptos</vt:lpstr>
      <vt:lpstr>Arial</vt:lpstr>
      <vt:lpstr>Calibri</vt:lpstr>
      <vt:lpstr>Times New Roman</vt:lpstr>
      <vt:lpstr>Office Theme</vt:lpstr>
      <vt:lpstr>Grade 8 Civics Field Test Administration </vt:lpstr>
      <vt:lpstr>Presenters</vt:lpstr>
      <vt:lpstr>Logistics for This Session </vt:lpstr>
      <vt:lpstr>Slides for This Session </vt:lpstr>
      <vt:lpstr>Today’s Agenda</vt:lpstr>
      <vt:lpstr>1. Civics Field Test Overview </vt:lpstr>
      <vt:lpstr>Resources</vt:lpstr>
      <vt:lpstr>2024 Civics Field Test Design </vt:lpstr>
      <vt:lpstr>2024 Field Test: State-Level Performance Tasks</vt:lpstr>
      <vt:lpstr>2024 Field Test: End-of-Course Test</vt:lpstr>
      <vt:lpstr>Field Test Schedule for Spring 2024</vt:lpstr>
      <vt:lpstr>Additional Scheduling Considerations</vt:lpstr>
      <vt:lpstr>Field Test Participation</vt:lpstr>
      <vt:lpstr>Field Test Participation</vt:lpstr>
      <vt:lpstr>Field Test Platforms and Technology </vt:lpstr>
      <vt:lpstr>2. Civics Field Test SR/PNP</vt:lpstr>
      <vt:lpstr>What is the SR/PNP?</vt:lpstr>
      <vt:lpstr>Overview of Steps to Complete the SR/PNP Process (March 25–April 5) </vt:lpstr>
      <vt:lpstr>Civics SR/PNP</vt:lpstr>
      <vt:lpstr>How will we differentiate participating vs. non-participating students in PAN? </vt:lpstr>
      <vt:lpstr>Poll Question</vt:lpstr>
      <vt:lpstr>Questions and Answers</vt:lpstr>
      <vt:lpstr>3. Civics End-of-Course (EOC) Field Test Administration</vt:lpstr>
      <vt:lpstr>PowerPoint Presentation</vt:lpstr>
      <vt:lpstr>PowerPoint Presentation</vt:lpstr>
      <vt:lpstr>PowerPoint Presentation</vt:lpstr>
      <vt:lpstr>Poll Question</vt:lpstr>
      <vt:lpstr>Questions and Answers</vt:lpstr>
      <vt:lpstr>4. Civics Field Test Accommodations: Text-to-Speech, Speech-to-Text, and Word Prediction</vt:lpstr>
      <vt:lpstr>PowerPoint Presentation</vt:lpstr>
      <vt:lpstr>Registering Students for Accommodations on the 2024 Civics Field Test</vt:lpstr>
      <vt:lpstr>Registering Students for Accommodations on the 2024 Civics Field Test</vt:lpstr>
      <vt:lpstr>Verifying Accommodations on the Civics Field Test</vt:lpstr>
      <vt:lpstr>Verifying Accommodations on the Students in Sessions Page</vt:lpstr>
      <vt:lpstr>Step-by-Step Procedures to Update Accommodations in PAN</vt:lpstr>
      <vt:lpstr>What if a student starts testing with the incorrect accessibility feature/accommodation?</vt:lpstr>
      <vt:lpstr>Read&amp;Write Toolbar</vt:lpstr>
      <vt:lpstr>Demonstrations</vt:lpstr>
      <vt:lpstr>Text-to-Speech on the 2024 Civics Field Test</vt:lpstr>
      <vt:lpstr>Text-to-Speech on the 2024 Civics Field Test</vt:lpstr>
      <vt:lpstr>Web Extensions on the 2024 Civics Field Test</vt:lpstr>
      <vt:lpstr>Text-to-Speech and Web Extensions on the 2024 Civics Field Test</vt:lpstr>
      <vt:lpstr>Accommodations on the 2024 Civics Field Test</vt:lpstr>
      <vt:lpstr>Questions and Answers</vt:lpstr>
      <vt:lpstr>5. Resources, Support, and Next Steps</vt:lpstr>
      <vt:lpstr>Additional Resources</vt:lpstr>
      <vt:lpstr>Civics Resources </vt:lpstr>
      <vt:lpstr>Next Steps</vt:lpstr>
      <vt:lpstr>Email and Phone Support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Cullen, Shannon (DESE)</cp:lastModifiedBy>
  <cp:revision>4</cp:revision>
  <dcterms:created xsi:type="dcterms:W3CDTF">2022-10-11T20:32:22Z</dcterms:created>
  <dcterms:modified xsi:type="dcterms:W3CDTF">2024-03-20T18:44:23Z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Order">
    <vt:r8>4411600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ContentTypeId">
    <vt:lpwstr>0x010100D75FB14DB3FE6C4CA721D3340365D5E8</vt:lpwstr>
  </property>
</Properties>
</file>